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96" r:id="rId3"/>
    <p:sldId id="297" r:id="rId4"/>
    <p:sldId id="312" r:id="rId5"/>
    <p:sldId id="310" r:id="rId6"/>
    <p:sldId id="307" r:id="rId7"/>
    <p:sldId id="308" r:id="rId8"/>
    <p:sldId id="309" r:id="rId9"/>
    <p:sldId id="299" r:id="rId10"/>
    <p:sldId id="298" r:id="rId11"/>
    <p:sldId id="302" r:id="rId12"/>
    <p:sldId id="301" r:id="rId13"/>
    <p:sldId id="300" r:id="rId14"/>
    <p:sldId id="306" r:id="rId15"/>
    <p:sldId id="311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3A98"/>
    <a:srgbClr val="F26D1A"/>
    <a:srgbClr val="E5011A"/>
    <a:srgbClr val="149A40"/>
    <a:srgbClr val="97C72C"/>
    <a:srgbClr val="139D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658" y="6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ZAM&#211;WIENIA%20PUBLICZNE%202020\wykorzystanie%20pakiet&#243;w%20przetargowych%20-%20WYKRESY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Arkusz1!$C$115</c:f>
              <c:strCache>
                <c:ptCount val="1"/>
                <c:pt idx="0">
                  <c:v>03_06_A&amp;A Biotechn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F77-4E40-809E-5910F95385A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F77-4E40-809E-5910F95385A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Arkusz1!$D$115:$E$115</c:f>
              <c:numCache>
                <c:formatCode>0.00%</c:formatCode>
                <c:ptCount val="2"/>
                <c:pt idx="0">
                  <c:v>1</c:v>
                </c:pt>
                <c:pt idx="1">
                  <c:v>0.1036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77-4E40-809E-5910F9538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Arkusz1!$C$4</c:f>
              <c:strCache>
                <c:ptCount val="1"/>
                <c:pt idx="0">
                  <c:v>02_08_PERLAN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1E7-4AC3-A9C0-B4788D90DD1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1E7-4AC3-A9C0-B4788D90DD1C}"/>
              </c:ext>
            </c:extLst>
          </c:dPt>
          <c:dLbls>
            <c:spPr>
              <a:noFill/>
              <a:ln>
                <a:solidFill>
                  <a:srgbClr val="FFFFFF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Arkusz1!$D$4:$E$4</c:f>
              <c:numCache>
                <c:formatCode>0.00%</c:formatCode>
                <c:ptCount val="2"/>
                <c:pt idx="0">
                  <c:v>1</c:v>
                </c:pt>
                <c:pt idx="1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1E7-4AC3-A9C0-B4788D90DD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Arkusz1!$K$4</c:f>
              <c:strCache>
                <c:ptCount val="1"/>
                <c:pt idx="0">
                  <c:v>02_08_PERLAN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E95-4313-A62D-81F77C3172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E95-4313-A62D-81F77C31729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Arkusz1!$L$4:$M$4</c:f>
              <c:numCache>
                <c:formatCode>0.00%</c:formatCode>
                <c:ptCount val="2"/>
                <c:pt idx="0">
                  <c:v>1</c:v>
                </c:pt>
                <c:pt idx="1">
                  <c:v>0.1217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E95-4313-A62D-81F77C3172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Arkusz1!$C$92</c:f>
              <c:strCache>
                <c:ptCount val="1"/>
                <c:pt idx="0">
                  <c:v>02_09_ABO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B53-4AEF-A555-060E5869639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B53-4AEF-A555-060E5869639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Arkusz1!$D$92:$E$92</c:f>
              <c:numCache>
                <c:formatCode>0.00%</c:formatCode>
                <c:ptCount val="2"/>
                <c:pt idx="0">
                  <c:v>1</c:v>
                </c:pt>
                <c:pt idx="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53-4AEF-A555-060E586963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Arkusz1!$K$92</c:f>
              <c:strCache>
                <c:ptCount val="1"/>
                <c:pt idx="0">
                  <c:v>02_09_ABO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EA9-4717-9423-C27FD617D54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EA9-4717-9423-C27FD617D54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Arkusz1!$L$92:$M$92</c:f>
              <c:numCache>
                <c:formatCode>0.00%</c:formatCode>
                <c:ptCount val="2"/>
                <c:pt idx="0">
                  <c:v>1</c:v>
                </c:pt>
                <c:pt idx="1">
                  <c:v>0.41360000000000002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EA9-4717-9423-C27FD617D5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Arkusz1!$C$72</c:f>
              <c:strCache>
                <c:ptCount val="1"/>
                <c:pt idx="0">
                  <c:v>02_12_EURX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3C-4F98-AD36-A177E493B38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3C-4F98-AD36-A177E493B3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Arkusz1!$D$72:$E$72</c:f>
              <c:numCache>
                <c:formatCode>0.00%</c:formatCode>
                <c:ptCount val="2"/>
                <c:pt idx="0">
                  <c:v>1</c:v>
                </c:pt>
                <c:pt idx="1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33C-4F98-AD36-A177E493B3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Arkusz1!$K$72</c:f>
              <c:strCache>
                <c:ptCount val="1"/>
                <c:pt idx="0">
                  <c:v>02_12_EURX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FA2-49A5-B9A2-56A1DEF287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FA2-49A5-B9A2-56A1DEF287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Arkusz1!$L$72:$M$72</c:f>
              <c:numCache>
                <c:formatCode>0.00%</c:formatCode>
                <c:ptCount val="2"/>
                <c:pt idx="0">
                  <c:v>1</c:v>
                </c:pt>
                <c:pt idx="1">
                  <c:v>0.27089999999999997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A2-49A5-B9A2-56A1DEF287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Arkusz1!$K$115</c:f>
              <c:strCache>
                <c:ptCount val="1"/>
                <c:pt idx="0">
                  <c:v>03_06_A&amp;A Biotechn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E0-4D23-A66A-F66A13DE8CB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7E0-4D23-A66A-F66A13DE8CB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Arkusz1!$L$115:$M$115</c:f>
              <c:numCache>
                <c:formatCode>0.00%</c:formatCode>
                <c:ptCount val="2"/>
                <c:pt idx="0">
                  <c:v>1</c:v>
                </c:pt>
                <c:pt idx="1">
                  <c:v>0.1036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E0-4D23-A66A-F66A13DE8C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Arkusz1!$C$51</c:f>
              <c:strCache>
                <c:ptCount val="1"/>
                <c:pt idx="0">
                  <c:v>02_19_CHEMLAND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9A7-48D1-B5C5-74B2C8DA103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9A7-48D1-B5C5-74B2C8DA103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Arkusz1!$D$51:$E$51</c:f>
              <c:numCache>
                <c:formatCode>0.00%</c:formatCode>
                <c:ptCount val="2"/>
                <c:pt idx="0">
                  <c:v>1</c:v>
                </c:pt>
                <c:pt idx="1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A7-48D1-B5C5-74B2C8DA10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Arkusz1!$K$51</c:f>
              <c:strCache>
                <c:ptCount val="1"/>
                <c:pt idx="0">
                  <c:v>02_19_CHEMLAND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59A-4635-8D33-C6CC5EDFE0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59A-4635-8D33-C6CC5EDFE02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Arkusz1!$L$51:$M$51</c:f>
              <c:numCache>
                <c:formatCode>0.00%</c:formatCode>
                <c:ptCount val="2"/>
                <c:pt idx="0">
                  <c:v>1</c:v>
                </c:pt>
                <c:pt idx="1">
                  <c:v>0.26290000000000002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59A-4635-8D33-C6CC5EDFE0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Arkusz1!$C$136</c:f>
              <c:strCache>
                <c:ptCount val="1"/>
                <c:pt idx="0">
                  <c:v>03_08_Anchem+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EE-4FC8-9ABD-845A187B29A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7EE-4FC8-9ABD-845A187B29A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Arkusz1!$D$136:$E$136</c:f>
              <c:numCache>
                <c:formatCode>0.00%</c:formatCode>
                <c:ptCount val="2"/>
                <c:pt idx="0">
                  <c:v>1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7EE-4FC8-9ABD-845A187B29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Arkusz1!$K$136</c:f>
              <c:strCache>
                <c:ptCount val="1"/>
                <c:pt idx="0">
                  <c:v>03_08_Anchem+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9D5-4212-BABB-CD76ED8810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9D5-4212-BABB-CD76ED8810C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Arkusz1!$L$136:$M$136</c:f>
              <c:numCache>
                <c:formatCode>0.00%</c:formatCode>
                <c:ptCount val="2"/>
                <c:pt idx="0">
                  <c:v>1</c:v>
                </c:pt>
                <c:pt idx="1">
                  <c:v>0.23530000000000001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9D5-4212-BABB-CD76ED8810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Arkusz1!$C$25</c:f>
              <c:strCache>
                <c:ptCount val="1"/>
                <c:pt idx="0">
                  <c:v>02_05_SIGMA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55A-470D-B91D-08833901045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55A-470D-B91D-08833901045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Arkusz1!$D$25:$E$25</c:f>
              <c:numCache>
                <c:formatCode>0.00%</c:formatCode>
                <c:ptCount val="2"/>
                <c:pt idx="0">
                  <c:v>1</c:v>
                </c:pt>
                <c:pt idx="1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55A-470D-B91D-0883390104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Arkusz1!$K$25</c:f>
              <c:strCache>
                <c:ptCount val="1"/>
                <c:pt idx="0">
                  <c:v>02_05_SIGMA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3D2-49E4-B0E4-69F1F16CBAB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3D2-49E4-B0E4-69F1F16CBAB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Arkusz1!$L$25:$M$25</c:f>
              <c:numCache>
                <c:formatCode>0.00%</c:formatCode>
                <c:ptCount val="2"/>
                <c:pt idx="0">
                  <c:v>1</c:v>
                </c:pt>
                <c:pt idx="1">
                  <c:v>0.3866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D2-49E4-B0E4-69F1F16CBA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26B5E-D14F-4D97-8856-DA58303C62D6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B27302-AFAD-40A0-8673-B9079B1D522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1980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5138" y="3565834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97C72C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/>
              <a:t>Kliknij aby dodać podtytuł prezentacji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483100" y="0"/>
            <a:ext cx="4660900" cy="45085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 userDrawn="1"/>
        </p:nvSpPr>
        <p:spPr>
          <a:xfrm>
            <a:off x="558811" y="4488976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E4387F1C-31B5-E049-8F12-9FAEC8677B35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t>22.10.2021</a:t>
            </a:fld>
            <a:endParaRPr lang="en-US" sz="1800" dirty="0" err="1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2470406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Kliknij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aby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dodać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/>
            </a:r>
            <a:b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tytuł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prezentacji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16992" y="205410"/>
            <a:ext cx="2706624" cy="120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2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835185" y="11464"/>
            <a:ext cx="2029968" cy="903663"/>
          </a:xfrm>
          <a:prstGeom prst="rect">
            <a:avLst/>
          </a:prstGeom>
        </p:spPr>
      </p:pic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1" y="1102852"/>
            <a:ext cx="8860829" cy="13302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3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5014901" y="3225056"/>
            <a:ext cx="3518915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2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3225056"/>
            <a:ext cx="3566071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1060451" y="2525818"/>
            <a:ext cx="7473366" cy="5993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5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835185" y="11464"/>
            <a:ext cx="2029968" cy="903663"/>
          </a:xfrm>
          <a:prstGeom prst="rect">
            <a:avLst/>
          </a:prstGeom>
        </p:spPr>
      </p:pic>
      <p:sp>
        <p:nvSpPr>
          <p:cNvPr id="60" name="Freeform 59"/>
          <p:cNvSpPr/>
          <p:nvPr userDrawn="1"/>
        </p:nvSpPr>
        <p:spPr>
          <a:xfrm>
            <a:off x="1" y="371148"/>
            <a:ext cx="2140407" cy="4772352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5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61" name="TextBox 1"/>
          <p:cNvSpPr txBox="1"/>
          <p:nvPr userDrawn="1"/>
        </p:nvSpPr>
        <p:spPr>
          <a:xfrm>
            <a:off x="550852" y="1227077"/>
            <a:ext cx="1046460" cy="41806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2000" dirty="0" err="1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Spis</a:t>
            </a:r>
            <a:r>
              <a:rPr lang="en-US" altLang="zh-C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err="1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treści</a:t>
            </a:r>
            <a:endParaRPr lang="en-US" altLang="zh-CN" sz="2000" dirty="0">
              <a:solidFill>
                <a:schemeClr val="bg1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62" name="TextBox 6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FFFFFF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FFFFFF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2649494" y="2587580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4.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649494" y="3018319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5.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649494" y="3446440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6.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6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649494" y="3881084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7.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77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649494" y="4311429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8.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8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649494" y="2157236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3.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8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2649494" y="1730921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2.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82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2649494" y="1298565"/>
            <a:ext cx="5910306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1.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5451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Numer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835185" y="11654"/>
            <a:ext cx="2029968" cy="903663"/>
          </a:xfrm>
          <a:prstGeom prst="rect">
            <a:avLst/>
          </a:prstGeom>
        </p:spPr>
      </p:pic>
      <p:sp>
        <p:nvSpPr>
          <p:cNvPr id="11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2808207"/>
            <a:ext cx="7448030" cy="20128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70" y="1881108"/>
            <a:ext cx="7048498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23" hasCustomPrompt="1"/>
          </p:nvPr>
        </p:nvSpPr>
        <p:spPr>
          <a:xfrm>
            <a:off x="1086370" y="865108"/>
            <a:ext cx="1316567" cy="101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7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pl-PL" dirty="0"/>
              <a:t>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5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835185" y="11464"/>
            <a:ext cx="2029968" cy="903663"/>
          </a:xfrm>
          <a:prstGeom prst="rect">
            <a:avLst/>
          </a:prstGeom>
        </p:spPr>
      </p:pic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2142058"/>
            <a:ext cx="7448030" cy="2679001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</a:p>
          <a:p>
            <a:pPr lvl="0"/>
            <a:endParaRPr lang="pl-PL" dirty="0"/>
          </a:p>
          <a:p>
            <a:pPr lvl="0"/>
            <a:endParaRPr lang="en-US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25" hasCustomPrompt="1"/>
          </p:nvPr>
        </p:nvSpPr>
        <p:spPr>
          <a:xfrm>
            <a:off x="1086370" y="1206491"/>
            <a:ext cx="6432030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</p:spTree>
    <p:extLst>
      <p:ext uri="{BB962C8B-B14F-4D97-AF65-F5344CB8AC3E}">
        <p14:creationId xmlns:p14="http://schemas.microsoft.com/office/powerpoint/2010/main" val="102227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835185" y="11464"/>
            <a:ext cx="2029968" cy="903663"/>
          </a:xfrm>
          <a:prstGeom prst="rect">
            <a:avLst/>
          </a:prstGeom>
        </p:spPr>
      </p:pic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4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1341963"/>
            <a:ext cx="7448030" cy="3479096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</a:p>
          <a:p>
            <a:pPr lvl="0"/>
            <a:endParaRPr lang="pl-PL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3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835185" y="11464"/>
            <a:ext cx="2029968" cy="903663"/>
          </a:xfrm>
          <a:prstGeom prst="rect">
            <a:avLst/>
          </a:prstGeom>
        </p:spPr>
      </p:pic>
      <p:sp>
        <p:nvSpPr>
          <p:cNvPr id="26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1086370" y="2433062"/>
            <a:ext cx="3530455" cy="2387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1102853"/>
            <a:ext cx="7515434" cy="1173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5014901" y="2433062"/>
            <a:ext cx="3530455" cy="23879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09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 Obra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835185" y="11464"/>
            <a:ext cx="2029968" cy="903663"/>
          </a:xfrm>
          <a:prstGeom prst="rect">
            <a:avLst/>
          </a:prstGeom>
        </p:spPr>
      </p:pic>
      <p:sp>
        <p:nvSpPr>
          <p:cNvPr id="19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5014901" y="1133081"/>
            <a:ext cx="4129099" cy="36879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70" y="1651000"/>
            <a:ext cx="3530455" cy="317005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37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Duże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835185" y="11464"/>
            <a:ext cx="2029968" cy="903663"/>
          </a:xfrm>
          <a:prstGeom prst="rect">
            <a:avLst/>
          </a:prstGeom>
        </p:spPr>
      </p:pic>
      <p:sp>
        <p:nvSpPr>
          <p:cNvPr id="20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1085748" y="1102853"/>
            <a:ext cx="8056800" cy="3711600"/>
          </a:xfrm>
          <a:custGeom>
            <a:avLst/>
            <a:gdLst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0 w 8585200"/>
              <a:gd name="connsiteY4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4660899 w 8585200"/>
              <a:gd name="connsiteY3" fmla="*/ 4708259 h 4714607"/>
              <a:gd name="connsiteX4" fmla="*/ 0 w 8585200"/>
              <a:gd name="connsiteY4" fmla="*/ 4714607 h 4714607"/>
              <a:gd name="connsiteX5" fmla="*/ 0 w 8585200"/>
              <a:gd name="connsiteY5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1512 w 8585200"/>
              <a:gd name="connsiteY6" fmla="*/ 3868448 h 4714607"/>
              <a:gd name="connsiteX7" fmla="*/ 0 w 8585200"/>
              <a:gd name="connsiteY7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0 w 8585200"/>
              <a:gd name="connsiteY4" fmla="*/ 4714607 h 4714607"/>
              <a:gd name="connsiteX5" fmla="*/ 1512 w 8585200"/>
              <a:gd name="connsiteY5" fmla="*/ 3868448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1512 w 8585200"/>
              <a:gd name="connsiteY4" fmla="*/ 3868448 h 4714607"/>
              <a:gd name="connsiteX5" fmla="*/ 0 w 8585200"/>
              <a:gd name="connsiteY5" fmla="*/ 0 h 4714607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0 w 8585200"/>
              <a:gd name="connsiteY4" fmla="*/ 4714607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74185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507409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5200" h="4715095">
                <a:moveTo>
                  <a:pt x="0" y="0"/>
                </a:moveTo>
                <a:lnTo>
                  <a:pt x="8585200" y="0"/>
                </a:lnTo>
                <a:lnTo>
                  <a:pt x="8585200" y="4714607"/>
                </a:lnTo>
                <a:lnTo>
                  <a:pt x="4023316" y="4715095"/>
                </a:lnTo>
                <a:cubicBezTo>
                  <a:pt x="4020737" y="4432717"/>
                  <a:pt x="4024383" y="4150338"/>
                  <a:pt x="4021804" y="3867960"/>
                </a:cubicBezTo>
                <a:lnTo>
                  <a:pt x="1512" y="38684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7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1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1085748" y="4288182"/>
            <a:ext cx="3651688" cy="54333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podpis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73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Kilka zdję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835185" y="11464"/>
            <a:ext cx="2029968" cy="903663"/>
          </a:xfrm>
          <a:prstGeom prst="rect">
            <a:avLst/>
          </a:prstGeom>
        </p:spPr>
      </p:pic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2" y="1107329"/>
            <a:ext cx="514632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283171" y="3075220"/>
            <a:ext cx="3464786" cy="13302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7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4485439"/>
            <a:ext cx="2854326" cy="33617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podpis</a:t>
            </a:r>
            <a:endParaRPr lang="en-US" dirty="0"/>
          </a:p>
        </p:txBody>
      </p:sp>
      <p:sp>
        <p:nvSpPr>
          <p:cNvPr id="29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4009696" y="3075219"/>
            <a:ext cx="513578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26" name="Picture Placeholder 10"/>
          <p:cNvSpPr>
            <a:spLocks noGrp="1"/>
          </p:cNvSpPr>
          <p:nvPr>
            <p:ph type="pic" sz="quarter" idx="28" hasCustomPrompt="1"/>
          </p:nvPr>
        </p:nvSpPr>
        <p:spPr>
          <a:xfrm>
            <a:off x="5679215" y="1107330"/>
            <a:ext cx="3464785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91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517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ol.umk.p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ol.umk.pl/zamowienia-publiczne/planowane-przetargi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ol.umk.pl/zamowienia-publiczne/" TargetMode="External"/><Relationship Id="rId2" Type="http://schemas.openxmlformats.org/officeDocument/2006/relationships/hyperlink" Target="https://onedrive.live.com/view.aspx?resid=6C732A84B59EFC5A!183&amp;ithint=file,xlsx&amp;authkey=!ACPjKONDkb9MkFQ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65138" y="3990109"/>
            <a:ext cx="4755974" cy="424275"/>
          </a:xfrm>
        </p:spPr>
        <p:txBody>
          <a:bodyPr/>
          <a:lstStyle/>
          <a:p>
            <a:r>
              <a:rPr lang="pl-PL" sz="1600" dirty="0" smtClean="0"/>
              <a:t>Agnieszka Siejka</a:t>
            </a:r>
            <a:endParaRPr lang="en-US" sz="16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5138" y="3224888"/>
            <a:ext cx="5401727" cy="670286"/>
          </a:xfrm>
        </p:spPr>
        <p:txBody>
          <a:bodyPr/>
          <a:lstStyle/>
          <a:p>
            <a:r>
              <a:rPr lang="pl-PL" sz="2400" dirty="0" smtClean="0"/>
              <a:t>Zamówienia publiczne 2021</a:t>
            </a:r>
            <a:br>
              <a:rPr lang="pl-PL" sz="2400" dirty="0" smtClean="0"/>
            </a:br>
            <a:r>
              <a:rPr lang="pl-PL" sz="2000" b="0" dirty="0"/>
              <a:t>Wydział Nauk Biologicznych i </a:t>
            </a:r>
            <a:r>
              <a:rPr lang="pl-PL" sz="2000" b="0" dirty="0" smtClean="0"/>
              <a:t>Weterynaryjnych</a:t>
            </a:r>
            <a:r>
              <a:rPr lang="pl-PL" sz="2400" b="0" u="sng" dirty="0">
                <a:hlinkClick r:id="rId2"/>
              </a:rPr>
              <a:t/>
            </a:r>
            <a:br>
              <a:rPr lang="pl-PL" sz="2400" b="0" u="sng" dirty="0">
                <a:hlinkClick r:id="rId2"/>
              </a:rPr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389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b="0" dirty="0"/>
              <a:t>Podsumowanie działań</a:t>
            </a:r>
            <a:endParaRPr lang="en-US" b="0" dirty="0"/>
          </a:p>
          <a:p>
            <a:endParaRPr lang="en-US" b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6612" y="7412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graphicFrame>
        <p:nvGraphicFramePr>
          <p:cNvPr id="10" name="Wykres 9">
            <a:extLst>
              <a:ext uri="{FF2B5EF4-FFF2-40B4-BE49-F238E27FC236}">
                <a16:creationId xmlns:a16="http://schemas.microsoft.com/office/drawing/2014/main" id="{623B6B38-8316-4DA9-82F3-CC7AF6C101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0835642"/>
              </p:ext>
            </p:extLst>
          </p:nvPr>
        </p:nvGraphicFramePr>
        <p:xfrm>
          <a:off x="627339" y="2270937"/>
          <a:ext cx="3057525" cy="2377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Wykres 10">
            <a:extLst>
              <a:ext uri="{FF2B5EF4-FFF2-40B4-BE49-F238E27FC236}">
                <a16:creationId xmlns:a16="http://schemas.microsoft.com/office/drawing/2014/main" id="{6C52FE5E-E265-4C85-B160-081279E54D31}"/>
              </a:ext>
              <a:ext uri="{147F2762-F138-4A5C-976F-8EAC2B608ADB}">
                <a16:predDERef xmlns:a16="http://schemas.microsoft.com/office/drawing/2014/main" pred="{623B6B38-8316-4DA9-82F3-CC7AF6C101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1317260"/>
              </p:ext>
            </p:extLst>
          </p:nvPr>
        </p:nvGraphicFramePr>
        <p:xfrm>
          <a:off x="5406649" y="2276652"/>
          <a:ext cx="3093720" cy="2366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rostokąt 2"/>
          <p:cNvSpPr/>
          <p:nvPr/>
        </p:nvSpPr>
        <p:spPr>
          <a:xfrm>
            <a:off x="815321" y="933071"/>
            <a:ext cx="17988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02_08_PERLAN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1537983" y="473964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17.05.2021</a:t>
            </a:r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6337301" y="4774168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18.10.2021</a:t>
            </a:r>
            <a:endParaRPr lang="pl-PL" dirty="0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955377"/>
              </p:ext>
            </p:extLst>
          </p:nvPr>
        </p:nvGraphicFramePr>
        <p:xfrm>
          <a:off x="3906980" y="973474"/>
          <a:ext cx="4537364" cy="815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3015">
                  <a:extLst>
                    <a:ext uri="{9D8B030D-6E8A-4147-A177-3AD203B41FA5}">
                      <a16:colId xmlns:a16="http://schemas.microsoft.com/office/drawing/2014/main" val="21840918"/>
                    </a:ext>
                  </a:extLst>
                </a:gridCol>
                <a:gridCol w="1528006">
                  <a:extLst>
                    <a:ext uri="{9D8B030D-6E8A-4147-A177-3AD203B41FA5}">
                      <a16:colId xmlns:a16="http://schemas.microsoft.com/office/drawing/2014/main" val="2788225919"/>
                    </a:ext>
                  </a:extLst>
                </a:gridCol>
                <a:gridCol w="1516343">
                  <a:extLst>
                    <a:ext uri="{9D8B030D-6E8A-4147-A177-3AD203B41FA5}">
                      <a16:colId xmlns:a16="http://schemas.microsoft.com/office/drawing/2014/main" val="194611386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WARTOŚĆ UMOWY BRUTTO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WYKORZYSTANE</a:t>
                      </a:r>
                      <a:endParaRPr lang="pl-PL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BRAKUJE do ( 50 % umowy)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0982447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 smtClean="0">
                          <a:effectLst/>
                        </a:rPr>
                        <a:t>756 488,64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 smtClean="0">
                          <a:effectLst/>
                        </a:rPr>
                        <a:t>92 033,57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 smtClean="0">
                          <a:effectLst/>
                        </a:rPr>
                        <a:t>280 594,57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36866100"/>
                  </a:ext>
                </a:extLst>
              </a:tr>
            </a:tbl>
          </a:graphicData>
        </a:graphic>
      </p:graphicFrame>
      <p:sp>
        <p:nvSpPr>
          <p:cNvPr id="17" name="Prostokąt 16"/>
          <p:cNvSpPr/>
          <p:nvPr/>
        </p:nvSpPr>
        <p:spPr>
          <a:xfrm>
            <a:off x="847077" y="1470539"/>
            <a:ext cx="123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31.12.2021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572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Wykres 13">
            <a:extLst>
              <a:ext uri="{FF2B5EF4-FFF2-40B4-BE49-F238E27FC236}">
                <a16:creationId xmlns:a16="http://schemas.microsoft.com/office/drawing/2014/main" id="{63ACB29C-0547-4528-A4D4-EB73102B83E3}"/>
              </a:ext>
              <a:ext uri="{147F2762-F138-4A5C-976F-8EAC2B608ADB}">
                <a16:predDERef xmlns:a16="http://schemas.microsoft.com/office/drawing/2014/main" pred="{DFF10A03-481E-4026-87E7-DC5896DA79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7866286"/>
              </p:ext>
            </p:extLst>
          </p:nvPr>
        </p:nvGraphicFramePr>
        <p:xfrm>
          <a:off x="422068" y="2261581"/>
          <a:ext cx="3695700" cy="235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Wykres 18">
            <a:extLst>
              <a:ext uri="{FF2B5EF4-FFF2-40B4-BE49-F238E27FC236}">
                <a16:creationId xmlns:a16="http://schemas.microsoft.com/office/drawing/2014/main" id="{790F18F8-6032-44E0-9CBB-0C7EB770740F}"/>
              </a:ext>
              <a:ext uri="{147F2762-F138-4A5C-976F-8EAC2B608ADB}">
                <a16:predDERef xmlns:a16="http://schemas.microsoft.com/office/drawing/2014/main" pred="{63ACB29C-0547-4528-A4D4-EB73102B83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776026"/>
              </p:ext>
            </p:extLst>
          </p:nvPr>
        </p:nvGraphicFramePr>
        <p:xfrm>
          <a:off x="5327443" y="2261581"/>
          <a:ext cx="3733800" cy="235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Wykres 16">
            <a:extLst>
              <a:ext uri="{FF2B5EF4-FFF2-40B4-BE49-F238E27FC236}">
                <a16:creationId xmlns:a16="http://schemas.microsoft.com/office/drawing/2014/main" id="{CDB8CFB8-CD77-410D-9ECF-ADA8029D4457}"/>
              </a:ext>
              <a:ext uri="{147F2762-F138-4A5C-976F-8EAC2B608ADB}">
                <a16:predDERef xmlns:a16="http://schemas.microsoft.com/office/drawing/2014/main" pred="{DA7C207C-1B2B-415C-A70B-36DE4D8A04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3012226"/>
              </p:ext>
            </p:extLst>
          </p:nvPr>
        </p:nvGraphicFramePr>
        <p:xfrm>
          <a:off x="441118" y="2261581"/>
          <a:ext cx="3667125" cy="235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Wykres 17">
            <a:extLst>
              <a:ext uri="{FF2B5EF4-FFF2-40B4-BE49-F238E27FC236}">
                <a16:creationId xmlns:a16="http://schemas.microsoft.com/office/drawing/2014/main" id="{DFF10A03-481E-4026-87E7-DC5896DA796C}"/>
              </a:ext>
              <a:ext uri="{147F2762-F138-4A5C-976F-8EAC2B608ADB}">
                <a16:predDERef xmlns:a16="http://schemas.microsoft.com/office/drawing/2014/main" pred="{CDB8CFB8-CD77-410D-9ECF-ADA8029D44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0011255"/>
              </p:ext>
            </p:extLst>
          </p:nvPr>
        </p:nvGraphicFramePr>
        <p:xfrm>
          <a:off x="5346493" y="2271106"/>
          <a:ext cx="3714750" cy="2343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b="0" dirty="0"/>
              <a:t>Podsumowanie działań</a:t>
            </a:r>
            <a:endParaRPr lang="en-US" b="0" dirty="0"/>
          </a:p>
          <a:p>
            <a:endParaRPr lang="en-US" b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6612" y="7412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815321" y="933071"/>
            <a:ext cx="14334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02_09_ABO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1537983" y="473964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17.05.2021</a:t>
            </a:r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6337301" y="4774168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18.10.2021</a:t>
            </a:r>
            <a:endParaRPr lang="pl-PL" dirty="0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089103"/>
              </p:ext>
            </p:extLst>
          </p:nvPr>
        </p:nvGraphicFramePr>
        <p:xfrm>
          <a:off x="3906980" y="973474"/>
          <a:ext cx="4537364" cy="815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3015">
                  <a:extLst>
                    <a:ext uri="{9D8B030D-6E8A-4147-A177-3AD203B41FA5}">
                      <a16:colId xmlns:a16="http://schemas.microsoft.com/office/drawing/2014/main" val="21840918"/>
                    </a:ext>
                  </a:extLst>
                </a:gridCol>
                <a:gridCol w="1528006">
                  <a:extLst>
                    <a:ext uri="{9D8B030D-6E8A-4147-A177-3AD203B41FA5}">
                      <a16:colId xmlns:a16="http://schemas.microsoft.com/office/drawing/2014/main" val="2788225919"/>
                    </a:ext>
                  </a:extLst>
                </a:gridCol>
                <a:gridCol w="1516343">
                  <a:extLst>
                    <a:ext uri="{9D8B030D-6E8A-4147-A177-3AD203B41FA5}">
                      <a16:colId xmlns:a16="http://schemas.microsoft.com/office/drawing/2014/main" val="194611386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WARTOŚĆ UMOWY BRUTTO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WYKORZYSTANE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BRAKUJE do ( 50 % umowy)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0982447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 smtClean="0">
                          <a:effectLst/>
                        </a:rPr>
                        <a:t>195 208,73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 smtClean="0">
                          <a:effectLst/>
                        </a:rPr>
                        <a:t>80 743,11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 smtClean="0">
                          <a:effectLst/>
                        </a:rPr>
                        <a:t>14 759,06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36866100"/>
                  </a:ext>
                </a:extLst>
              </a:tr>
            </a:tbl>
          </a:graphicData>
        </a:graphic>
      </p:graphicFrame>
      <p:sp>
        <p:nvSpPr>
          <p:cNvPr id="20" name="Prostokąt 19"/>
          <p:cNvSpPr/>
          <p:nvPr/>
        </p:nvSpPr>
        <p:spPr>
          <a:xfrm>
            <a:off x="847077" y="1470539"/>
            <a:ext cx="123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31.12.2021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355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Wykres 16">
            <a:extLst>
              <a:ext uri="{FF2B5EF4-FFF2-40B4-BE49-F238E27FC236}">
                <a16:creationId xmlns:a16="http://schemas.microsoft.com/office/drawing/2014/main" id="{CDB8CFB8-CD77-410D-9ECF-ADA8029D4457}"/>
              </a:ext>
              <a:ext uri="{147F2762-F138-4A5C-976F-8EAC2B608ADB}">
                <a16:predDERef xmlns:a16="http://schemas.microsoft.com/office/drawing/2014/main" pred="{DA7C207C-1B2B-415C-A70B-36DE4D8A04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8530853"/>
              </p:ext>
            </p:extLst>
          </p:nvPr>
        </p:nvGraphicFramePr>
        <p:xfrm>
          <a:off x="441118" y="2261581"/>
          <a:ext cx="3667125" cy="235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Wykres 17">
            <a:extLst>
              <a:ext uri="{FF2B5EF4-FFF2-40B4-BE49-F238E27FC236}">
                <a16:creationId xmlns:a16="http://schemas.microsoft.com/office/drawing/2014/main" id="{DFF10A03-481E-4026-87E7-DC5896DA796C}"/>
              </a:ext>
              <a:ext uri="{147F2762-F138-4A5C-976F-8EAC2B608ADB}">
                <a16:predDERef xmlns:a16="http://schemas.microsoft.com/office/drawing/2014/main" pred="{CDB8CFB8-CD77-410D-9ECF-ADA8029D44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4852611"/>
              </p:ext>
            </p:extLst>
          </p:nvPr>
        </p:nvGraphicFramePr>
        <p:xfrm>
          <a:off x="5346493" y="2271106"/>
          <a:ext cx="3714750" cy="2343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Wykres 10">
            <a:extLst>
              <a:ext uri="{FF2B5EF4-FFF2-40B4-BE49-F238E27FC236}">
                <a16:creationId xmlns:a16="http://schemas.microsoft.com/office/drawing/2014/main" id="{46C38B62-FE98-4AFC-9EF6-9357580325AC}"/>
              </a:ext>
              <a:ext uri="{147F2762-F138-4A5C-976F-8EAC2B608ADB}">
                <a16:predDERef xmlns:a16="http://schemas.microsoft.com/office/drawing/2014/main" pred="{BA7A86F2-7CB6-4E15-96E2-2D07624A31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335358"/>
              </p:ext>
            </p:extLst>
          </p:nvPr>
        </p:nvGraphicFramePr>
        <p:xfrm>
          <a:off x="441118" y="2252056"/>
          <a:ext cx="3701415" cy="2366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Wykres 15">
            <a:extLst>
              <a:ext uri="{FF2B5EF4-FFF2-40B4-BE49-F238E27FC236}">
                <a16:creationId xmlns:a16="http://schemas.microsoft.com/office/drawing/2014/main" id="{DA7C207C-1B2B-415C-A70B-36DE4D8A040B}"/>
              </a:ext>
              <a:ext uri="{147F2762-F138-4A5C-976F-8EAC2B608ADB}">
                <a16:predDERef xmlns:a16="http://schemas.microsoft.com/office/drawing/2014/main" pred="{46C38B62-FE98-4AFC-9EF6-9357580325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2591590"/>
              </p:ext>
            </p:extLst>
          </p:nvPr>
        </p:nvGraphicFramePr>
        <p:xfrm>
          <a:off x="5342683" y="2250151"/>
          <a:ext cx="3712845" cy="2398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b="0" dirty="0"/>
              <a:t>Podsumowanie działań</a:t>
            </a:r>
            <a:endParaRPr lang="en-US" b="0" dirty="0"/>
          </a:p>
          <a:p>
            <a:endParaRPr lang="en-US" b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6612" y="7412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815321" y="933071"/>
            <a:ext cx="15376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02_12_EURX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1537983" y="473964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17.05.2021</a:t>
            </a:r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6337301" y="4774168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18.10.2021</a:t>
            </a:r>
            <a:endParaRPr lang="pl-PL" dirty="0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74666"/>
              </p:ext>
            </p:extLst>
          </p:nvPr>
        </p:nvGraphicFramePr>
        <p:xfrm>
          <a:off x="3906980" y="973474"/>
          <a:ext cx="4537364" cy="815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3015">
                  <a:extLst>
                    <a:ext uri="{9D8B030D-6E8A-4147-A177-3AD203B41FA5}">
                      <a16:colId xmlns:a16="http://schemas.microsoft.com/office/drawing/2014/main" val="21840918"/>
                    </a:ext>
                  </a:extLst>
                </a:gridCol>
                <a:gridCol w="1528006">
                  <a:extLst>
                    <a:ext uri="{9D8B030D-6E8A-4147-A177-3AD203B41FA5}">
                      <a16:colId xmlns:a16="http://schemas.microsoft.com/office/drawing/2014/main" val="2788225919"/>
                    </a:ext>
                  </a:extLst>
                </a:gridCol>
                <a:gridCol w="1516343">
                  <a:extLst>
                    <a:ext uri="{9D8B030D-6E8A-4147-A177-3AD203B41FA5}">
                      <a16:colId xmlns:a16="http://schemas.microsoft.com/office/drawing/2014/main" val="194611386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WARTOŚĆ UMOWY BRUTTO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WYKORZYSTANE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BRAKUJE do ( 50 % umowy)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0982447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 smtClean="0">
                          <a:effectLst/>
                        </a:rPr>
                        <a:t>305 137,17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 smtClean="0">
                          <a:effectLst/>
                        </a:rPr>
                        <a:t>82 654,77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 smtClean="0">
                          <a:effectLst/>
                        </a:rPr>
                        <a:t>68 578,03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36866100"/>
                  </a:ext>
                </a:extLst>
              </a:tr>
            </a:tbl>
          </a:graphicData>
        </a:graphic>
      </p:graphicFrame>
      <p:sp>
        <p:nvSpPr>
          <p:cNvPr id="19" name="Prostokąt 18"/>
          <p:cNvSpPr/>
          <p:nvPr/>
        </p:nvSpPr>
        <p:spPr>
          <a:xfrm>
            <a:off x="847077" y="1470539"/>
            <a:ext cx="123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31.12.2021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397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Wykres 10">
            <a:extLst>
              <a:ext uri="{FF2B5EF4-FFF2-40B4-BE49-F238E27FC236}">
                <a16:creationId xmlns:a16="http://schemas.microsoft.com/office/drawing/2014/main" id="{46C38B62-FE98-4AFC-9EF6-9357580325AC}"/>
              </a:ext>
              <a:ext uri="{147F2762-F138-4A5C-976F-8EAC2B608ADB}">
                <a16:predDERef xmlns:a16="http://schemas.microsoft.com/office/drawing/2014/main" pred="{BA7A86F2-7CB6-4E15-96E2-2D07624A31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2596762"/>
              </p:ext>
            </p:extLst>
          </p:nvPr>
        </p:nvGraphicFramePr>
        <p:xfrm>
          <a:off x="441118" y="2252056"/>
          <a:ext cx="3701415" cy="2366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Wykres 15">
            <a:extLst>
              <a:ext uri="{FF2B5EF4-FFF2-40B4-BE49-F238E27FC236}">
                <a16:creationId xmlns:a16="http://schemas.microsoft.com/office/drawing/2014/main" id="{DA7C207C-1B2B-415C-A70B-36DE4D8A040B}"/>
              </a:ext>
              <a:ext uri="{147F2762-F138-4A5C-976F-8EAC2B608ADB}">
                <a16:predDERef xmlns:a16="http://schemas.microsoft.com/office/drawing/2014/main" pred="{46C38B62-FE98-4AFC-9EF6-9357580325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7494018"/>
              </p:ext>
            </p:extLst>
          </p:nvPr>
        </p:nvGraphicFramePr>
        <p:xfrm>
          <a:off x="5342683" y="2250151"/>
          <a:ext cx="3712845" cy="2398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b="0" dirty="0"/>
              <a:t>Podsumowanie działań</a:t>
            </a:r>
            <a:endParaRPr lang="en-US" b="0" dirty="0"/>
          </a:p>
          <a:p>
            <a:endParaRPr lang="en-US" b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6612" y="7412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815321" y="933071"/>
            <a:ext cx="22028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02_19_CHEMLAND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1537983" y="473964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17.05.2021</a:t>
            </a:r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6337301" y="4774168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18.10.2021</a:t>
            </a:r>
            <a:endParaRPr lang="pl-PL" dirty="0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737710"/>
              </p:ext>
            </p:extLst>
          </p:nvPr>
        </p:nvGraphicFramePr>
        <p:xfrm>
          <a:off x="3906980" y="973474"/>
          <a:ext cx="4537364" cy="815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3015">
                  <a:extLst>
                    <a:ext uri="{9D8B030D-6E8A-4147-A177-3AD203B41FA5}">
                      <a16:colId xmlns:a16="http://schemas.microsoft.com/office/drawing/2014/main" val="21840918"/>
                    </a:ext>
                  </a:extLst>
                </a:gridCol>
                <a:gridCol w="1528006">
                  <a:extLst>
                    <a:ext uri="{9D8B030D-6E8A-4147-A177-3AD203B41FA5}">
                      <a16:colId xmlns:a16="http://schemas.microsoft.com/office/drawing/2014/main" val="2788225919"/>
                    </a:ext>
                  </a:extLst>
                </a:gridCol>
                <a:gridCol w="1516343">
                  <a:extLst>
                    <a:ext uri="{9D8B030D-6E8A-4147-A177-3AD203B41FA5}">
                      <a16:colId xmlns:a16="http://schemas.microsoft.com/office/drawing/2014/main" val="194611386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WARTOŚĆ UMOWY BRUTTO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WYKORZYSTANE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BRAKUJE do ( 50 % umowy)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0982447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 smtClean="0">
                          <a:effectLst/>
                        </a:rPr>
                        <a:t>21 910,02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 smtClean="0">
                          <a:effectLst/>
                        </a:rPr>
                        <a:t>5 760,97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 smtClean="0">
                          <a:effectLst/>
                        </a:rPr>
                        <a:t>5 194,04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36866100"/>
                  </a:ext>
                </a:extLst>
              </a:tr>
            </a:tbl>
          </a:graphicData>
        </a:graphic>
      </p:graphicFrame>
      <p:graphicFrame>
        <p:nvGraphicFramePr>
          <p:cNvPr id="12" name="Wykres 11">
            <a:extLst>
              <a:ext uri="{FF2B5EF4-FFF2-40B4-BE49-F238E27FC236}">
                <a16:creationId xmlns:a16="http://schemas.microsoft.com/office/drawing/2014/main" id="{C69771CB-2015-4B8A-B8B5-DBC7370CD13C}"/>
              </a:ext>
              <a:ext uri="{147F2762-F138-4A5C-976F-8EAC2B608ADB}">
                <a16:predDERef xmlns:a16="http://schemas.microsoft.com/office/drawing/2014/main" pred="{6C52FE5E-E265-4C85-B160-081279E54D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4186997"/>
              </p:ext>
            </p:extLst>
          </p:nvPr>
        </p:nvGraphicFramePr>
        <p:xfrm>
          <a:off x="460168" y="2250151"/>
          <a:ext cx="3648075" cy="2386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Wykres 13">
            <a:extLst>
              <a:ext uri="{FF2B5EF4-FFF2-40B4-BE49-F238E27FC236}">
                <a16:creationId xmlns:a16="http://schemas.microsoft.com/office/drawing/2014/main" id="{BA7A86F2-7CB6-4E15-96E2-2D07624A316D}"/>
              </a:ext>
              <a:ext uri="{147F2762-F138-4A5C-976F-8EAC2B608ADB}">
                <a16:predDERef xmlns:a16="http://schemas.microsoft.com/office/drawing/2014/main" pred="{C69771CB-2015-4B8A-B8B5-DBC7370CD1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7673668"/>
              </p:ext>
            </p:extLst>
          </p:nvPr>
        </p:nvGraphicFramePr>
        <p:xfrm>
          <a:off x="5342683" y="2261581"/>
          <a:ext cx="3712845" cy="2377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Prostokąt 16"/>
          <p:cNvSpPr/>
          <p:nvPr/>
        </p:nvSpPr>
        <p:spPr>
          <a:xfrm>
            <a:off x="847077" y="1470539"/>
            <a:ext cx="123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31.12.2021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99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b="0" dirty="0"/>
              <a:t>Podsumowanie działań</a:t>
            </a:r>
            <a:endParaRPr lang="en-US" b="0" dirty="0"/>
          </a:p>
          <a:p>
            <a:endParaRPr lang="en-US" b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6612" y="7412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10" name="Prostokąt 9"/>
          <p:cNvSpPr/>
          <p:nvPr/>
        </p:nvSpPr>
        <p:spPr>
          <a:xfrm>
            <a:off x="592702" y="1580972"/>
            <a:ext cx="4400435" cy="18466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b="1" dirty="0" smtClean="0"/>
              <a:t>PRZETARG 04</a:t>
            </a:r>
          </a:p>
          <a:p>
            <a:endParaRPr lang="pl-PL" b="1" dirty="0"/>
          </a:p>
          <a:p>
            <a:endParaRPr lang="pl-PL" b="1" dirty="0" smtClean="0"/>
          </a:p>
          <a:p>
            <a:r>
              <a:rPr lang="pl-PL" b="1" dirty="0" smtClean="0"/>
              <a:t>90-DZP.347.ZP-171.2020</a:t>
            </a:r>
          </a:p>
          <a:p>
            <a:endParaRPr lang="pl-PL" b="1" dirty="0"/>
          </a:p>
          <a:p>
            <a:r>
              <a:rPr lang="pl-PL" b="1" dirty="0" smtClean="0"/>
              <a:t>DATA WYGAŚNIECIA PAKIETÓW - 31.03.2022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13829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916610"/>
              </p:ext>
            </p:extLst>
          </p:nvPr>
        </p:nvGraphicFramePr>
        <p:xfrm>
          <a:off x="752181" y="1271431"/>
          <a:ext cx="7345800" cy="36746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862">
                  <a:extLst>
                    <a:ext uri="{9D8B030D-6E8A-4147-A177-3AD203B41FA5}">
                      <a16:colId xmlns:a16="http://schemas.microsoft.com/office/drawing/2014/main" val="2887342618"/>
                    </a:ext>
                  </a:extLst>
                </a:gridCol>
                <a:gridCol w="1095533">
                  <a:extLst>
                    <a:ext uri="{9D8B030D-6E8A-4147-A177-3AD203B41FA5}">
                      <a16:colId xmlns:a16="http://schemas.microsoft.com/office/drawing/2014/main" val="363088514"/>
                    </a:ext>
                  </a:extLst>
                </a:gridCol>
                <a:gridCol w="1372505">
                  <a:extLst>
                    <a:ext uri="{9D8B030D-6E8A-4147-A177-3AD203B41FA5}">
                      <a16:colId xmlns:a16="http://schemas.microsoft.com/office/drawing/2014/main" val="372815318"/>
                    </a:ext>
                  </a:extLst>
                </a:gridCol>
                <a:gridCol w="1372505">
                  <a:extLst>
                    <a:ext uri="{9D8B030D-6E8A-4147-A177-3AD203B41FA5}">
                      <a16:colId xmlns:a16="http://schemas.microsoft.com/office/drawing/2014/main" val="885107663"/>
                    </a:ext>
                  </a:extLst>
                </a:gridCol>
                <a:gridCol w="1372505">
                  <a:extLst>
                    <a:ext uri="{9D8B030D-6E8A-4147-A177-3AD203B41FA5}">
                      <a16:colId xmlns:a16="http://schemas.microsoft.com/office/drawing/2014/main" val="1368409826"/>
                    </a:ext>
                  </a:extLst>
                </a:gridCol>
                <a:gridCol w="927890">
                  <a:extLst>
                    <a:ext uri="{9D8B030D-6E8A-4147-A177-3AD203B41FA5}">
                      <a16:colId xmlns:a16="http://schemas.microsoft.com/office/drawing/2014/main" val="2037071147"/>
                    </a:ext>
                  </a:extLst>
                </a:gridCol>
              </a:tblGrid>
              <a:tr h="2826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</a:rPr>
                        <a:t>04_01_Life_Tech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2022-03-31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682 691,48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121 003,65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220 342,09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17,72%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extLst>
                  <a:ext uri="{0D108BD9-81ED-4DB2-BD59-A6C34878D82A}">
                    <a16:rowId xmlns:a16="http://schemas.microsoft.com/office/drawing/2014/main" val="3058472951"/>
                  </a:ext>
                </a:extLst>
              </a:tr>
              <a:tr h="2826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</a:rPr>
                        <a:t>04_02_Bio-Techne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2022-03-31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28 131,03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3 614,97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10 450,55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12,85%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extLst>
                  <a:ext uri="{0D108BD9-81ED-4DB2-BD59-A6C34878D82A}">
                    <a16:rowId xmlns:a16="http://schemas.microsoft.com/office/drawing/2014/main" val="1697545886"/>
                  </a:ext>
                </a:extLst>
              </a:tr>
              <a:tr h="2826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</a:rPr>
                        <a:t>04_04_Biokom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2022-03-31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253 867,41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39 625,20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87 308,51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15,61%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extLst>
                  <a:ext uri="{0D108BD9-81ED-4DB2-BD59-A6C34878D82A}">
                    <a16:rowId xmlns:a16="http://schemas.microsoft.com/office/drawing/2014/main" val="474476006"/>
                  </a:ext>
                </a:extLst>
              </a:tr>
              <a:tr h="2826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>
                          <a:solidFill>
                            <a:srgbClr val="FF0000"/>
                          </a:solidFill>
                          <a:effectLst/>
                        </a:rPr>
                        <a:t>04_05_Argenta</a:t>
                      </a:r>
                      <a:endParaRPr lang="pl-PL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>
                          <a:solidFill>
                            <a:srgbClr val="FF0000"/>
                          </a:solidFill>
                          <a:effectLst/>
                        </a:rPr>
                        <a:t>2022-03-31</a:t>
                      </a:r>
                      <a:endParaRPr lang="pl-PL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>
                          <a:solidFill>
                            <a:srgbClr val="FF0000"/>
                          </a:solidFill>
                          <a:effectLst/>
                        </a:rPr>
                        <a:t>104 120,92 zł</a:t>
                      </a:r>
                      <a:endParaRPr lang="pl-PL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>
                          <a:solidFill>
                            <a:srgbClr val="FF0000"/>
                          </a:solidFill>
                          <a:effectLst/>
                        </a:rPr>
                        <a:t>1 602,85 zł</a:t>
                      </a:r>
                      <a:endParaRPr lang="pl-PL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50 457,61 zł</a:t>
                      </a:r>
                      <a:endParaRPr lang="pl-PL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>
                          <a:solidFill>
                            <a:srgbClr val="FF0000"/>
                          </a:solidFill>
                          <a:effectLst/>
                        </a:rPr>
                        <a:t>1,54%</a:t>
                      </a:r>
                      <a:endParaRPr lang="pl-PL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extLst>
                  <a:ext uri="{0D108BD9-81ED-4DB2-BD59-A6C34878D82A}">
                    <a16:rowId xmlns:a16="http://schemas.microsoft.com/office/drawing/2014/main" val="1670871291"/>
                  </a:ext>
                </a:extLst>
              </a:tr>
              <a:tr h="2826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>
                          <a:solidFill>
                            <a:srgbClr val="FF0000"/>
                          </a:solidFill>
                          <a:effectLst/>
                        </a:rPr>
                        <a:t>04_08_LabJOT</a:t>
                      </a:r>
                      <a:endParaRPr lang="pl-PL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>
                          <a:solidFill>
                            <a:srgbClr val="FF0000"/>
                          </a:solidFill>
                          <a:effectLst/>
                        </a:rPr>
                        <a:t>2022-03-31</a:t>
                      </a:r>
                      <a:endParaRPr lang="pl-PL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>
                          <a:solidFill>
                            <a:srgbClr val="FF0000"/>
                          </a:solidFill>
                          <a:effectLst/>
                        </a:rPr>
                        <a:t>273 262,28 zł</a:t>
                      </a:r>
                      <a:endParaRPr lang="pl-PL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>
                          <a:solidFill>
                            <a:srgbClr val="FF0000"/>
                          </a:solidFill>
                          <a:effectLst/>
                        </a:rPr>
                        <a:t>8 428,73 zł</a:t>
                      </a:r>
                      <a:endParaRPr lang="pl-PL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>
                          <a:solidFill>
                            <a:srgbClr val="FF0000"/>
                          </a:solidFill>
                          <a:effectLst/>
                        </a:rPr>
                        <a:t>128 202,41 zł</a:t>
                      </a:r>
                      <a:endParaRPr lang="pl-PL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3,08%</a:t>
                      </a:r>
                      <a:endParaRPr lang="pl-PL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extLst>
                  <a:ext uri="{0D108BD9-81ED-4DB2-BD59-A6C34878D82A}">
                    <a16:rowId xmlns:a16="http://schemas.microsoft.com/office/drawing/2014/main" val="2389346876"/>
                  </a:ext>
                </a:extLst>
              </a:tr>
              <a:tr h="2826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</a:rPr>
                        <a:t>04_09_MEDLAB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2022-03-31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7 770,60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2 143,80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1 741,50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27,59%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extLst>
                  <a:ext uri="{0D108BD9-81ED-4DB2-BD59-A6C34878D82A}">
                    <a16:rowId xmlns:a16="http://schemas.microsoft.com/office/drawing/2014/main" val="3157760812"/>
                  </a:ext>
                </a:extLst>
              </a:tr>
              <a:tr h="2826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</a:rPr>
                        <a:t>04_10_QIAGEN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2022-03-31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194 298,29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33 116,43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64 032,72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17,04%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extLst>
                  <a:ext uri="{0D108BD9-81ED-4DB2-BD59-A6C34878D82A}">
                    <a16:rowId xmlns:a16="http://schemas.microsoft.com/office/drawing/2014/main" val="4163815579"/>
                  </a:ext>
                </a:extLst>
              </a:tr>
              <a:tr h="2826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</a:rPr>
                        <a:t>04_11_ROCHE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 dirty="0">
                          <a:effectLst/>
                        </a:rPr>
                        <a:t>2022-03-31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 dirty="0">
                          <a:effectLst/>
                        </a:rPr>
                        <a:t>278 592,80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 dirty="0">
                          <a:effectLst/>
                        </a:rPr>
                        <a:t>36 025,06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 dirty="0">
                          <a:effectLst/>
                        </a:rPr>
                        <a:t>103 271,34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 dirty="0">
                          <a:effectLst/>
                        </a:rPr>
                        <a:t>12,93%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extLst>
                  <a:ext uri="{0D108BD9-81ED-4DB2-BD59-A6C34878D82A}">
                    <a16:rowId xmlns:a16="http://schemas.microsoft.com/office/drawing/2014/main" val="3534457580"/>
                  </a:ext>
                </a:extLst>
              </a:tr>
              <a:tr h="2826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04_12_SARSTEDT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2022-03-31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12 884,57 zł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12 340,29 zł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-5 898,01 zł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95,78%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extLst>
                  <a:ext uri="{0D108BD9-81ED-4DB2-BD59-A6C34878D82A}">
                    <a16:rowId xmlns:a16="http://schemas.microsoft.com/office/drawing/2014/main" val="531316174"/>
                  </a:ext>
                </a:extLst>
              </a:tr>
              <a:tr h="2826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</a:rPr>
                        <a:t>04_13_VWR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2022-03-31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55 500,77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23 455,82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4 294,57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42,26%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extLst>
                  <a:ext uri="{0D108BD9-81ED-4DB2-BD59-A6C34878D82A}">
                    <a16:rowId xmlns:a16="http://schemas.microsoft.com/office/drawing/2014/main" val="980096975"/>
                  </a:ext>
                </a:extLst>
              </a:tr>
              <a:tr h="2826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</a:rPr>
                        <a:t>04_19_Eppendorf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2022-03-31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29 675,59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11 087,83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3 749,97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37,36%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extLst>
                  <a:ext uri="{0D108BD9-81ED-4DB2-BD59-A6C34878D82A}">
                    <a16:rowId xmlns:a16="http://schemas.microsoft.com/office/drawing/2014/main" val="994677608"/>
                  </a:ext>
                </a:extLst>
              </a:tr>
              <a:tr h="2826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</a:rPr>
                        <a:t>04_22_SIGMA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2022-03-31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137 342,64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39 894,10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28 777,22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29,05%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extLst>
                  <a:ext uri="{0D108BD9-81ED-4DB2-BD59-A6C34878D82A}">
                    <a16:rowId xmlns:a16="http://schemas.microsoft.com/office/drawing/2014/main" val="93799450"/>
                  </a:ext>
                </a:extLst>
              </a:tr>
              <a:tr h="2826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</a:rPr>
                        <a:t>04_23_SIGMA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2022-03-31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308 897,33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</a:rPr>
                        <a:t>32 552,74 zł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 dirty="0">
                          <a:effectLst/>
                        </a:rPr>
                        <a:t>121 895,93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 dirty="0">
                          <a:effectLst/>
                        </a:rPr>
                        <a:t>10,54%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7" marR="5577" marT="5577" marB="0" anchor="ctr"/>
                </a:tc>
                <a:extLst>
                  <a:ext uri="{0D108BD9-81ED-4DB2-BD59-A6C34878D82A}">
                    <a16:rowId xmlns:a16="http://schemas.microsoft.com/office/drawing/2014/main" val="3895833958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b="0" dirty="0"/>
              <a:t>Podsumowanie działań</a:t>
            </a:r>
            <a:endParaRPr lang="en-US" b="0" dirty="0"/>
          </a:p>
          <a:p>
            <a:endParaRPr lang="en-US" b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6612" y="7412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21" name="Prostokąt 20"/>
          <p:cNvSpPr/>
          <p:nvPr/>
        </p:nvSpPr>
        <p:spPr>
          <a:xfrm>
            <a:off x="7408718" y="1174448"/>
            <a:ext cx="796636" cy="3875533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592702" y="805117"/>
            <a:ext cx="4496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/>
              <a:t>PAKIETY PRZETARGOWE DO DNIA 31.03.2022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83408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b="0" dirty="0"/>
              <a:t>Podsumowanie działań</a:t>
            </a:r>
            <a:endParaRPr lang="en-US" b="0" dirty="0"/>
          </a:p>
          <a:p>
            <a:endParaRPr lang="en-US" b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01362" y="7412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2" name="pole tekstowe 1"/>
          <p:cNvSpPr txBox="1"/>
          <p:nvPr/>
        </p:nvSpPr>
        <p:spPr>
          <a:xfrm>
            <a:off x="602254" y="1331096"/>
            <a:ext cx="826641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Planowane </a:t>
            </a:r>
            <a:r>
              <a:rPr lang="pl-PL" dirty="0" smtClean="0"/>
              <a:t>przetargi:</a:t>
            </a:r>
          </a:p>
          <a:p>
            <a:r>
              <a:rPr lang="pl-PL" sz="2800" b="1" dirty="0" smtClean="0"/>
              <a:t>Przetarg </a:t>
            </a:r>
            <a:r>
              <a:rPr lang="pl-PL" sz="2800" b="1" dirty="0" smtClean="0"/>
              <a:t>dydaktyczny </a:t>
            </a:r>
            <a:r>
              <a:rPr lang="pl-PL" sz="2000" b="1" dirty="0"/>
              <a:t> </a:t>
            </a:r>
            <a:endParaRPr lang="pl-PL" sz="2000" b="1" dirty="0" smtClean="0"/>
          </a:p>
        </p:txBody>
      </p:sp>
      <p:sp>
        <p:nvSpPr>
          <p:cNvPr id="9" name="pole tekstowe 8"/>
          <p:cNvSpPr txBox="1"/>
          <p:nvPr/>
        </p:nvSpPr>
        <p:spPr>
          <a:xfrm>
            <a:off x="-2926714" y="675628"/>
            <a:ext cx="32162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/>
            </a:r>
            <a:br>
              <a:rPr lang="pl-PL" sz="1600" dirty="0"/>
            </a:br>
            <a:endParaRPr lang="pl-PL" sz="1600" dirty="0"/>
          </a:p>
        </p:txBody>
      </p:sp>
      <p:sp>
        <p:nvSpPr>
          <p:cNvPr id="3" name="Prostokąt 2"/>
          <p:cNvSpPr/>
          <p:nvPr/>
        </p:nvSpPr>
        <p:spPr>
          <a:xfrm>
            <a:off x="693727" y="2322483"/>
            <a:ext cx="78573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rgbClr val="0050AA"/>
                </a:solidFill>
                <a:latin typeface="Lato-Regular"/>
              </a:rPr>
              <a:t>Formularze z zapotrzebowaniem do przetargu proszę przesyłać </a:t>
            </a:r>
            <a:r>
              <a:rPr lang="pl-PL" sz="2000" b="1" dirty="0" smtClean="0">
                <a:solidFill>
                  <a:srgbClr val="0050AA"/>
                </a:solidFill>
                <a:latin typeface="Lato-Regular"/>
              </a:rPr>
              <a:t/>
            </a:r>
            <a:br>
              <a:rPr lang="pl-PL" sz="2000" b="1" dirty="0" smtClean="0">
                <a:solidFill>
                  <a:srgbClr val="0050AA"/>
                </a:solidFill>
                <a:latin typeface="Lato-Regular"/>
              </a:rPr>
            </a:br>
            <a:r>
              <a:rPr lang="pl-PL" sz="2000" b="1" dirty="0" smtClean="0">
                <a:solidFill>
                  <a:srgbClr val="0050AA"/>
                </a:solidFill>
                <a:latin typeface="Lato-Regular"/>
              </a:rPr>
              <a:t>do </a:t>
            </a:r>
            <a:r>
              <a:rPr lang="pl-PL" sz="2000" b="1" dirty="0">
                <a:solidFill>
                  <a:srgbClr val="0050AA"/>
                </a:solidFill>
                <a:latin typeface="Lato-Regular"/>
              </a:rPr>
              <a:t>07 listopada 2021 r.</a:t>
            </a:r>
            <a:endParaRPr lang="pl-PL" sz="2000" dirty="0"/>
          </a:p>
        </p:txBody>
      </p:sp>
      <p:sp>
        <p:nvSpPr>
          <p:cNvPr id="4" name="Prostokąt 3"/>
          <p:cNvSpPr/>
          <p:nvPr/>
        </p:nvSpPr>
        <p:spPr>
          <a:xfrm>
            <a:off x="693727" y="4211240"/>
            <a:ext cx="72454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Informacje na stronie:</a:t>
            </a:r>
          </a:p>
          <a:p>
            <a:r>
              <a:rPr lang="pl-PL" dirty="0" smtClean="0">
                <a:hlinkClick r:id="rId2"/>
              </a:rPr>
              <a:t>https</a:t>
            </a:r>
            <a:r>
              <a:rPr lang="pl-PL" dirty="0">
                <a:hlinkClick r:id="rId2"/>
              </a:rPr>
              <a:t>://www.biol.umk.pl/zamowienia-publiczne/planowane-przetargi</a:t>
            </a:r>
            <a:r>
              <a:rPr lang="pl-PL" dirty="0" smtClean="0">
                <a:hlinkClick r:id="rId2"/>
              </a:rPr>
              <a:t>/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601362" y="3104826"/>
            <a:ext cx="71501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e-mail</a:t>
            </a:r>
            <a:r>
              <a:rPr lang="pl-PL" dirty="0"/>
              <a:t>:</a:t>
            </a:r>
            <a:r>
              <a:rPr lang="pl-PL" b="1" dirty="0"/>
              <a:t> </a:t>
            </a:r>
            <a:r>
              <a:rPr lang="pl-PL" dirty="0"/>
              <a:t>zamowienialwowska1@umk.pl, siejka@umk.pl;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857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b="0" dirty="0"/>
              <a:t>Podsumowanie działań</a:t>
            </a:r>
            <a:endParaRPr lang="en-US" b="0" dirty="0"/>
          </a:p>
          <a:p>
            <a:endParaRPr lang="en-US" b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6612" y="7412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12" name="Prostokąt 11"/>
          <p:cNvSpPr/>
          <p:nvPr/>
        </p:nvSpPr>
        <p:spPr>
          <a:xfrm>
            <a:off x="592702" y="985225"/>
            <a:ext cx="4661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/>
              <a:t>WYKORZYSTANIE PAKIETÓW PRZETARGOWYCH</a:t>
            </a:r>
            <a:endParaRPr lang="pl-PL" b="1" dirty="0"/>
          </a:p>
        </p:txBody>
      </p:sp>
      <p:sp>
        <p:nvSpPr>
          <p:cNvPr id="15" name="Prostokąt 14"/>
          <p:cNvSpPr/>
          <p:nvPr/>
        </p:nvSpPr>
        <p:spPr>
          <a:xfrm>
            <a:off x="592701" y="2340860"/>
            <a:ext cx="76299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hlinkClick r:id="rId2"/>
              </a:rPr>
              <a:t>https://onedrive.live.com/view.aspx?resid=6C732A84B59EFC5A!183&amp;ithint=file%2cxlsx&amp;authkey=!</a:t>
            </a:r>
            <a:r>
              <a:rPr lang="pl-PL" dirty="0" smtClean="0">
                <a:hlinkClick r:id="rId2"/>
              </a:rPr>
              <a:t>ACPjKONDkb9MkFQ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16" name="Prostokąt 15"/>
          <p:cNvSpPr/>
          <p:nvPr/>
        </p:nvSpPr>
        <p:spPr>
          <a:xfrm>
            <a:off x="592702" y="3929756"/>
            <a:ext cx="62930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hlinkClick r:id="rId3"/>
              </a:rPr>
              <a:t>https://www.biol.umk.pl/zamowienia-publiczne</a:t>
            </a:r>
            <a:r>
              <a:rPr lang="pl-PL" dirty="0" smtClean="0">
                <a:hlinkClick r:id="rId3"/>
              </a:rPr>
              <a:t>/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18" name="Prostokąt 17"/>
          <p:cNvSpPr/>
          <p:nvPr/>
        </p:nvSpPr>
        <p:spPr>
          <a:xfrm>
            <a:off x="592702" y="1944609"/>
            <a:ext cx="1975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/>
              <a:t>W pliku sieciowym</a:t>
            </a:r>
            <a:endParaRPr lang="pl-PL" b="1" dirty="0"/>
          </a:p>
        </p:txBody>
      </p:sp>
      <p:sp>
        <p:nvSpPr>
          <p:cNvPr id="19" name="Prostokąt 18"/>
          <p:cNvSpPr/>
          <p:nvPr/>
        </p:nvSpPr>
        <p:spPr>
          <a:xfrm>
            <a:off x="592702" y="3506585"/>
            <a:ext cx="2071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/>
              <a:t>Na stronie wydziału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17244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015448"/>
              </p:ext>
            </p:extLst>
          </p:nvPr>
        </p:nvGraphicFramePr>
        <p:xfrm>
          <a:off x="966352" y="2746823"/>
          <a:ext cx="7166264" cy="1520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2375">
                  <a:extLst>
                    <a:ext uri="{9D8B030D-6E8A-4147-A177-3AD203B41FA5}">
                      <a16:colId xmlns:a16="http://schemas.microsoft.com/office/drawing/2014/main" val="3853495029"/>
                    </a:ext>
                  </a:extLst>
                </a:gridCol>
                <a:gridCol w="893618">
                  <a:extLst>
                    <a:ext uri="{9D8B030D-6E8A-4147-A177-3AD203B41FA5}">
                      <a16:colId xmlns:a16="http://schemas.microsoft.com/office/drawing/2014/main" val="3448341944"/>
                    </a:ext>
                  </a:extLst>
                </a:gridCol>
                <a:gridCol w="1163782">
                  <a:extLst>
                    <a:ext uri="{9D8B030D-6E8A-4147-A177-3AD203B41FA5}">
                      <a16:colId xmlns:a16="http://schemas.microsoft.com/office/drawing/2014/main" val="2926091726"/>
                    </a:ext>
                  </a:extLst>
                </a:gridCol>
                <a:gridCol w="1163782">
                  <a:extLst>
                    <a:ext uri="{9D8B030D-6E8A-4147-A177-3AD203B41FA5}">
                      <a16:colId xmlns:a16="http://schemas.microsoft.com/office/drawing/2014/main" val="2683164695"/>
                    </a:ext>
                  </a:extLst>
                </a:gridCol>
                <a:gridCol w="1191491">
                  <a:extLst>
                    <a:ext uri="{9D8B030D-6E8A-4147-A177-3AD203B41FA5}">
                      <a16:colId xmlns:a16="http://schemas.microsoft.com/office/drawing/2014/main" val="1089879896"/>
                    </a:ext>
                  </a:extLst>
                </a:gridCol>
                <a:gridCol w="741216">
                  <a:extLst>
                    <a:ext uri="{9D8B030D-6E8A-4147-A177-3AD203B41FA5}">
                      <a16:colId xmlns:a16="http://schemas.microsoft.com/office/drawing/2014/main" val="933074946"/>
                    </a:ext>
                  </a:extLst>
                </a:gridCol>
              </a:tblGrid>
              <a:tr h="30175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>
                          <a:effectLst/>
                        </a:rPr>
                        <a:t>02_05_SIGMA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2021-12-31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1 533 651,06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592 906,52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174 046,44 zł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38,66%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9208058"/>
                  </a:ext>
                </a:extLst>
              </a:tr>
              <a:tr h="30175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>
                          <a:effectLst/>
                        </a:rPr>
                        <a:t>02_08_PERLAN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2021-12-31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756 488,64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92 033,57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286 210,75 zł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12,17%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16016300"/>
                  </a:ext>
                </a:extLst>
              </a:tr>
              <a:tr h="30175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>
                          <a:effectLst/>
                        </a:rPr>
                        <a:t>02_09_ABO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2021-12-31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195 208,73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80 743,11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16 861,26 zł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41,36%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33095538"/>
                  </a:ext>
                </a:extLst>
              </a:tr>
              <a:tr h="30175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>
                          <a:effectLst/>
                        </a:rPr>
                        <a:t>02_12_EURX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2021-12-31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305 137,17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82 654,77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69 913,82 zł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27,09%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01700677"/>
                  </a:ext>
                </a:extLst>
              </a:tr>
              <a:tr h="31336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 dirty="0">
                          <a:effectLst/>
                        </a:rPr>
                        <a:t>02_19_CHEMLAND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2021-12-31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21 910,02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5 760,97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5 194,04 zł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26,29%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03354282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b="0" dirty="0"/>
              <a:t>Podsumowanie działań</a:t>
            </a:r>
            <a:endParaRPr lang="en-US" b="0" dirty="0"/>
          </a:p>
          <a:p>
            <a:endParaRPr lang="en-US" b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6612" y="7412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21" name="Prostokąt 20"/>
          <p:cNvSpPr/>
          <p:nvPr/>
        </p:nvSpPr>
        <p:spPr>
          <a:xfrm>
            <a:off x="5862305" y="4395430"/>
            <a:ext cx="1870364" cy="304799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6147279" y="4363680"/>
            <a:ext cx="1585390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u="sng" dirty="0">
                <a:solidFill>
                  <a:srgbClr val="000000"/>
                </a:solidFill>
                <a:latin typeface="Calibri" panose="020F0502020204030204" pitchFamily="34" charset="0"/>
              </a:rPr>
              <a:t>575 953,00 zł</a:t>
            </a:r>
            <a:r>
              <a:rPr lang="pl-PL" dirty="0"/>
              <a:t> </a:t>
            </a:r>
          </a:p>
        </p:txBody>
      </p:sp>
      <p:sp>
        <p:nvSpPr>
          <p:cNvPr id="12" name="Prostokąt 11"/>
          <p:cNvSpPr/>
          <p:nvPr/>
        </p:nvSpPr>
        <p:spPr>
          <a:xfrm>
            <a:off x="592702" y="985225"/>
            <a:ext cx="4496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/>
              <a:t>PAKIETY PRZETARGOWE DO DNIA 31.11.2021</a:t>
            </a:r>
            <a:endParaRPr lang="pl-PL" b="1" dirty="0"/>
          </a:p>
        </p:txBody>
      </p:sp>
      <p:sp>
        <p:nvSpPr>
          <p:cNvPr id="13" name="Prostokąt 12"/>
          <p:cNvSpPr/>
          <p:nvPr/>
        </p:nvSpPr>
        <p:spPr>
          <a:xfrm>
            <a:off x="599629" y="2365134"/>
            <a:ext cx="4496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/>
              <a:t>PAKIETY PRZETARGOWE DO DNIA 31.12.2021</a:t>
            </a:r>
            <a:endParaRPr lang="pl-PL" b="1" dirty="0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66249"/>
              </p:ext>
            </p:extLst>
          </p:nvPr>
        </p:nvGraphicFramePr>
        <p:xfrm>
          <a:off x="966352" y="1540793"/>
          <a:ext cx="7166265" cy="6151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0150">
                  <a:extLst>
                    <a:ext uri="{9D8B030D-6E8A-4147-A177-3AD203B41FA5}">
                      <a16:colId xmlns:a16="http://schemas.microsoft.com/office/drawing/2014/main" val="1052227925"/>
                    </a:ext>
                  </a:extLst>
                </a:gridCol>
                <a:gridCol w="854521">
                  <a:extLst>
                    <a:ext uri="{9D8B030D-6E8A-4147-A177-3AD203B41FA5}">
                      <a16:colId xmlns:a16="http://schemas.microsoft.com/office/drawing/2014/main" val="2866520701"/>
                    </a:ext>
                  </a:extLst>
                </a:gridCol>
                <a:gridCol w="1173515">
                  <a:extLst>
                    <a:ext uri="{9D8B030D-6E8A-4147-A177-3AD203B41FA5}">
                      <a16:colId xmlns:a16="http://schemas.microsoft.com/office/drawing/2014/main" val="3000949785"/>
                    </a:ext>
                  </a:extLst>
                </a:gridCol>
                <a:gridCol w="1173515">
                  <a:extLst>
                    <a:ext uri="{9D8B030D-6E8A-4147-A177-3AD203B41FA5}">
                      <a16:colId xmlns:a16="http://schemas.microsoft.com/office/drawing/2014/main" val="336353656"/>
                    </a:ext>
                  </a:extLst>
                </a:gridCol>
                <a:gridCol w="1173515">
                  <a:extLst>
                    <a:ext uri="{9D8B030D-6E8A-4147-A177-3AD203B41FA5}">
                      <a16:colId xmlns:a16="http://schemas.microsoft.com/office/drawing/2014/main" val="2999605614"/>
                    </a:ext>
                  </a:extLst>
                </a:gridCol>
                <a:gridCol w="751049">
                  <a:extLst>
                    <a:ext uri="{9D8B030D-6E8A-4147-A177-3AD203B41FA5}">
                      <a16:colId xmlns:a16="http://schemas.microsoft.com/office/drawing/2014/main" val="3671007566"/>
                    </a:ext>
                  </a:extLst>
                </a:gridCol>
              </a:tblGrid>
              <a:tr h="30175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 dirty="0">
                          <a:effectLst/>
                          <a:latin typeface="+mj-lt"/>
                        </a:rPr>
                        <a:t>03_06_A&amp;A </a:t>
                      </a:r>
                      <a:r>
                        <a:rPr lang="pl-PL" sz="1400" b="1" u="none" strike="noStrike" dirty="0" err="1">
                          <a:effectLst/>
                          <a:latin typeface="+mj-lt"/>
                        </a:rPr>
                        <a:t>Biotechn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  <a:latin typeface="+mj-lt"/>
                        </a:rPr>
                        <a:t>2021-11-30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  <a:latin typeface="+mj-lt"/>
                        </a:rPr>
                        <a:t>15 421,74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  <a:latin typeface="+mj-lt"/>
                        </a:rPr>
                        <a:t>1 597,77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  <a:latin typeface="+mj-lt"/>
                        </a:rPr>
                        <a:t>6 113,10 zł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  <a:latin typeface="+mj-lt"/>
                        </a:rPr>
                        <a:t>10,36%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8246766"/>
                  </a:ext>
                </a:extLst>
              </a:tr>
              <a:tr h="31336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 dirty="0">
                          <a:effectLst/>
                          <a:latin typeface="+mj-lt"/>
                        </a:rPr>
                        <a:t>03_08_Anchem+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  <a:latin typeface="+mj-lt"/>
                        </a:rPr>
                        <a:t>2021-11-30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  <a:latin typeface="+mj-lt"/>
                        </a:rPr>
                        <a:t>66 567,60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  <a:latin typeface="+mj-lt"/>
                        </a:rPr>
                        <a:t>15 670,20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  <a:latin typeface="+mj-lt"/>
                        </a:rPr>
                        <a:t>17 613,60 zł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  <a:latin typeface="+mj-lt"/>
                        </a:rPr>
                        <a:t>23,54%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41472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93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b="0" dirty="0"/>
              <a:t>Podsumowanie działań</a:t>
            </a:r>
            <a:endParaRPr lang="en-US" b="0" dirty="0"/>
          </a:p>
          <a:p>
            <a:endParaRPr lang="en-US" b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6612" y="7412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12" name="Prostokąt 11"/>
          <p:cNvSpPr/>
          <p:nvPr/>
        </p:nvSpPr>
        <p:spPr>
          <a:xfrm>
            <a:off x="592702" y="985225"/>
            <a:ext cx="4496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/>
              <a:t>PAKIETY PRZETARGOWE DO DNIA 31.11.2021</a:t>
            </a:r>
            <a:endParaRPr lang="pl-PL" b="1" dirty="0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529960"/>
              </p:ext>
            </p:extLst>
          </p:nvPr>
        </p:nvGraphicFramePr>
        <p:xfrm>
          <a:off x="966352" y="1540793"/>
          <a:ext cx="7166265" cy="6151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0150">
                  <a:extLst>
                    <a:ext uri="{9D8B030D-6E8A-4147-A177-3AD203B41FA5}">
                      <a16:colId xmlns:a16="http://schemas.microsoft.com/office/drawing/2014/main" val="1052227925"/>
                    </a:ext>
                  </a:extLst>
                </a:gridCol>
                <a:gridCol w="854521">
                  <a:extLst>
                    <a:ext uri="{9D8B030D-6E8A-4147-A177-3AD203B41FA5}">
                      <a16:colId xmlns:a16="http://schemas.microsoft.com/office/drawing/2014/main" val="2866520701"/>
                    </a:ext>
                  </a:extLst>
                </a:gridCol>
                <a:gridCol w="1173515">
                  <a:extLst>
                    <a:ext uri="{9D8B030D-6E8A-4147-A177-3AD203B41FA5}">
                      <a16:colId xmlns:a16="http://schemas.microsoft.com/office/drawing/2014/main" val="3000949785"/>
                    </a:ext>
                  </a:extLst>
                </a:gridCol>
                <a:gridCol w="1173515">
                  <a:extLst>
                    <a:ext uri="{9D8B030D-6E8A-4147-A177-3AD203B41FA5}">
                      <a16:colId xmlns:a16="http://schemas.microsoft.com/office/drawing/2014/main" val="336353656"/>
                    </a:ext>
                  </a:extLst>
                </a:gridCol>
                <a:gridCol w="1173515">
                  <a:extLst>
                    <a:ext uri="{9D8B030D-6E8A-4147-A177-3AD203B41FA5}">
                      <a16:colId xmlns:a16="http://schemas.microsoft.com/office/drawing/2014/main" val="2999605614"/>
                    </a:ext>
                  </a:extLst>
                </a:gridCol>
                <a:gridCol w="751049">
                  <a:extLst>
                    <a:ext uri="{9D8B030D-6E8A-4147-A177-3AD203B41FA5}">
                      <a16:colId xmlns:a16="http://schemas.microsoft.com/office/drawing/2014/main" val="3671007566"/>
                    </a:ext>
                  </a:extLst>
                </a:gridCol>
              </a:tblGrid>
              <a:tr h="30175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 dirty="0">
                          <a:effectLst/>
                          <a:latin typeface="+mj-lt"/>
                        </a:rPr>
                        <a:t>03_06_A&amp;A </a:t>
                      </a:r>
                      <a:r>
                        <a:rPr lang="pl-PL" sz="1400" b="1" u="none" strike="noStrike" dirty="0" err="1">
                          <a:effectLst/>
                          <a:latin typeface="+mj-lt"/>
                        </a:rPr>
                        <a:t>Biotechn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  <a:latin typeface="+mj-lt"/>
                        </a:rPr>
                        <a:t>2021-11-30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  <a:latin typeface="+mj-lt"/>
                        </a:rPr>
                        <a:t>15 421,74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  <a:latin typeface="+mj-lt"/>
                        </a:rPr>
                        <a:t>1 597,77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  <a:latin typeface="+mj-lt"/>
                        </a:rPr>
                        <a:t>6 113,10 zł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  <a:latin typeface="+mj-lt"/>
                        </a:rPr>
                        <a:t>10,36%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8246766"/>
                  </a:ext>
                </a:extLst>
              </a:tr>
              <a:tr h="31336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 dirty="0">
                          <a:effectLst/>
                          <a:latin typeface="+mj-lt"/>
                        </a:rPr>
                        <a:t>03_08_Anchem+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  <a:latin typeface="+mj-lt"/>
                        </a:rPr>
                        <a:t>2021-11-30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  <a:latin typeface="+mj-lt"/>
                        </a:rPr>
                        <a:t>66 567,60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  <a:latin typeface="+mj-lt"/>
                        </a:rPr>
                        <a:t>15 670,20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  <a:latin typeface="+mj-lt"/>
                        </a:rPr>
                        <a:t>17 613,60 zł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  <a:latin typeface="+mj-lt"/>
                        </a:rPr>
                        <a:t>23,54%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41472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96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Wykres 15">
            <a:extLst>
              <a:ext uri="{FF2B5EF4-FFF2-40B4-BE49-F238E27FC236}">
                <a16:creationId xmlns:a16="http://schemas.microsoft.com/office/drawing/2014/main" id="{0D215955-8EF7-4797-8B07-ADFCE9B70A2E}"/>
              </a:ext>
              <a:ext uri="{147F2762-F138-4A5C-976F-8EAC2B608ADB}">
                <a16:predDERef xmlns:a16="http://schemas.microsoft.com/office/drawing/2014/main" pred="{790F18F8-6032-44E0-9CBB-0C7EB770740F}"/>
              </a:ext>
            </a:extLst>
          </p:cNvPr>
          <p:cNvGraphicFramePr>
            <a:graphicFrameLocks/>
          </p:cNvGraphicFramePr>
          <p:nvPr/>
        </p:nvGraphicFramePr>
        <p:xfrm>
          <a:off x="422068" y="2261581"/>
          <a:ext cx="3648075" cy="235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Wykres 19">
            <a:extLst>
              <a:ext uri="{FF2B5EF4-FFF2-40B4-BE49-F238E27FC236}">
                <a16:creationId xmlns:a16="http://schemas.microsoft.com/office/drawing/2014/main" id="{A7A116D1-5B99-4FBB-9117-FD13FE7C23D0}"/>
              </a:ext>
              <a:ext uri="{147F2762-F138-4A5C-976F-8EAC2B608ADB}">
                <a16:predDERef xmlns:a16="http://schemas.microsoft.com/office/drawing/2014/main" pred="{0D215955-8EF7-4797-8B07-ADFCE9B70A2E}"/>
              </a:ext>
            </a:extLst>
          </p:cNvPr>
          <p:cNvGraphicFramePr>
            <a:graphicFrameLocks/>
          </p:cNvGraphicFramePr>
          <p:nvPr/>
        </p:nvGraphicFramePr>
        <p:xfrm>
          <a:off x="5317918" y="2252056"/>
          <a:ext cx="3724275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Wykres 13">
            <a:extLst>
              <a:ext uri="{FF2B5EF4-FFF2-40B4-BE49-F238E27FC236}">
                <a16:creationId xmlns:a16="http://schemas.microsoft.com/office/drawing/2014/main" id="{63ACB29C-0547-4528-A4D4-EB73102B83E3}"/>
              </a:ext>
              <a:ext uri="{147F2762-F138-4A5C-976F-8EAC2B608ADB}">
                <a16:predDERef xmlns:a16="http://schemas.microsoft.com/office/drawing/2014/main" pred="{DFF10A03-481E-4026-87E7-DC5896DA796C}"/>
              </a:ext>
            </a:extLst>
          </p:cNvPr>
          <p:cNvGraphicFramePr>
            <a:graphicFrameLocks/>
          </p:cNvGraphicFramePr>
          <p:nvPr/>
        </p:nvGraphicFramePr>
        <p:xfrm>
          <a:off x="422068" y="2261581"/>
          <a:ext cx="3695700" cy="235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Wykres 18">
            <a:extLst>
              <a:ext uri="{FF2B5EF4-FFF2-40B4-BE49-F238E27FC236}">
                <a16:creationId xmlns:a16="http://schemas.microsoft.com/office/drawing/2014/main" id="{790F18F8-6032-44E0-9CBB-0C7EB770740F}"/>
              </a:ext>
              <a:ext uri="{147F2762-F138-4A5C-976F-8EAC2B608ADB}">
                <a16:predDERef xmlns:a16="http://schemas.microsoft.com/office/drawing/2014/main" pred="{63ACB29C-0547-4528-A4D4-EB73102B83E3}"/>
              </a:ext>
            </a:extLst>
          </p:cNvPr>
          <p:cNvGraphicFramePr>
            <a:graphicFrameLocks/>
          </p:cNvGraphicFramePr>
          <p:nvPr/>
        </p:nvGraphicFramePr>
        <p:xfrm>
          <a:off x="5327443" y="2261581"/>
          <a:ext cx="3733800" cy="235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b="0" dirty="0"/>
              <a:t>Podsumowanie działań</a:t>
            </a:r>
            <a:endParaRPr lang="en-US" b="0" dirty="0"/>
          </a:p>
          <a:p>
            <a:endParaRPr lang="en-US" b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6612" y="7412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815321" y="933071"/>
            <a:ext cx="24529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03_06_A&amp;A </a:t>
            </a:r>
            <a:r>
              <a:rPr lang="pl-PL" sz="2000" b="1" dirty="0" err="1"/>
              <a:t>Biotechn</a:t>
            </a:r>
            <a:endParaRPr lang="pl-PL" sz="2000" b="1" dirty="0"/>
          </a:p>
        </p:txBody>
      </p:sp>
      <p:sp>
        <p:nvSpPr>
          <p:cNvPr id="6" name="pole tekstowe 5"/>
          <p:cNvSpPr txBox="1"/>
          <p:nvPr/>
        </p:nvSpPr>
        <p:spPr>
          <a:xfrm>
            <a:off x="1537983" y="473964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17.05.2021</a:t>
            </a:r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6337301" y="4774168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18.10.2021</a:t>
            </a:r>
            <a:endParaRPr lang="pl-PL" dirty="0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167294"/>
              </p:ext>
            </p:extLst>
          </p:nvPr>
        </p:nvGraphicFramePr>
        <p:xfrm>
          <a:off x="3906980" y="973474"/>
          <a:ext cx="4537364" cy="815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3015">
                  <a:extLst>
                    <a:ext uri="{9D8B030D-6E8A-4147-A177-3AD203B41FA5}">
                      <a16:colId xmlns:a16="http://schemas.microsoft.com/office/drawing/2014/main" val="21840918"/>
                    </a:ext>
                  </a:extLst>
                </a:gridCol>
                <a:gridCol w="1528006">
                  <a:extLst>
                    <a:ext uri="{9D8B030D-6E8A-4147-A177-3AD203B41FA5}">
                      <a16:colId xmlns:a16="http://schemas.microsoft.com/office/drawing/2014/main" val="2788225919"/>
                    </a:ext>
                  </a:extLst>
                </a:gridCol>
                <a:gridCol w="1516343">
                  <a:extLst>
                    <a:ext uri="{9D8B030D-6E8A-4147-A177-3AD203B41FA5}">
                      <a16:colId xmlns:a16="http://schemas.microsoft.com/office/drawing/2014/main" val="194611386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WARTOŚĆ UMOWY BRUTTO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WYKORZYSTANE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BRAKUJE do ( 50 % umowy)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0982447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 smtClean="0">
                          <a:effectLst/>
                        </a:rPr>
                        <a:t>15 421,74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 smtClean="0">
                          <a:effectLst/>
                        </a:rPr>
                        <a:t>1 597,77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 smtClean="0">
                          <a:effectLst/>
                        </a:rPr>
                        <a:t>6 113,1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36866100"/>
                  </a:ext>
                </a:extLst>
              </a:tr>
            </a:tbl>
          </a:graphicData>
        </a:graphic>
      </p:graphicFrame>
      <p:sp>
        <p:nvSpPr>
          <p:cNvPr id="21" name="Prostokąt 20"/>
          <p:cNvSpPr/>
          <p:nvPr/>
        </p:nvSpPr>
        <p:spPr>
          <a:xfrm>
            <a:off x="847077" y="1470539"/>
            <a:ext cx="123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30.11.2021</a:t>
            </a:r>
          </a:p>
        </p:txBody>
      </p:sp>
    </p:spTree>
    <p:extLst>
      <p:ext uri="{BB962C8B-B14F-4D97-AF65-F5344CB8AC3E}">
        <p14:creationId xmlns:p14="http://schemas.microsoft.com/office/powerpoint/2010/main" val="65529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Wykres 18">
            <a:extLst>
              <a:ext uri="{FF2B5EF4-FFF2-40B4-BE49-F238E27FC236}">
                <a16:creationId xmlns:a16="http://schemas.microsoft.com/office/drawing/2014/main" id="{5C7A3422-CE17-45C5-B603-021C32717C11}"/>
              </a:ext>
              <a:ext uri="{147F2762-F138-4A5C-976F-8EAC2B608ADB}">
                <a16:predDERef xmlns:a16="http://schemas.microsoft.com/office/drawing/2014/main" pred="{33BDD3D1-BA33-4939-838B-2E31F616C3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790889"/>
              </p:ext>
            </p:extLst>
          </p:nvPr>
        </p:nvGraphicFramePr>
        <p:xfrm>
          <a:off x="393493" y="2252056"/>
          <a:ext cx="3676650" cy="2381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Wykres 16">
            <a:extLst>
              <a:ext uri="{FF2B5EF4-FFF2-40B4-BE49-F238E27FC236}">
                <a16:creationId xmlns:a16="http://schemas.microsoft.com/office/drawing/2014/main" id="{33BDD3D1-BA33-4939-838B-2E31F616C3A5}"/>
              </a:ext>
              <a:ext uri="{147F2762-F138-4A5C-976F-8EAC2B608ADB}">
                <a16:predDERef xmlns:a16="http://schemas.microsoft.com/office/drawing/2014/main" pred="{A7A116D1-5B99-4FBB-9117-FD13FE7C23D0}"/>
              </a:ext>
            </a:extLst>
          </p:cNvPr>
          <p:cNvGraphicFramePr>
            <a:graphicFrameLocks/>
          </p:cNvGraphicFramePr>
          <p:nvPr/>
        </p:nvGraphicFramePr>
        <p:xfrm>
          <a:off x="5279818" y="2223481"/>
          <a:ext cx="3686175" cy="2371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Wykres 17">
            <a:extLst>
              <a:ext uri="{FF2B5EF4-FFF2-40B4-BE49-F238E27FC236}">
                <a16:creationId xmlns:a16="http://schemas.microsoft.com/office/drawing/2014/main" id="{5C7A3422-CE17-45C5-B603-021C32717C11}"/>
              </a:ext>
              <a:ext uri="{147F2762-F138-4A5C-976F-8EAC2B608ADB}">
                <a16:predDERef xmlns:a16="http://schemas.microsoft.com/office/drawing/2014/main" pred="{33BDD3D1-BA33-4939-838B-2E31F616C3A5}"/>
              </a:ext>
            </a:extLst>
          </p:cNvPr>
          <p:cNvGraphicFramePr>
            <a:graphicFrameLocks/>
          </p:cNvGraphicFramePr>
          <p:nvPr/>
        </p:nvGraphicFramePr>
        <p:xfrm>
          <a:off x="393493" y="2252056"/>
          <a:ext cx="3676650" cy="2381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b="0" dirty="0"/>
              <a:t>Podsumowanie działań</a:t>
            </a:r>
            <a:endParaRPr lang="en-US" b="0" dirty="0"/>
          </a:p>
          <a:p>
            <a:endParaRPr lang="en-US" b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6612" y="7412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815321" y="933071"/>
            <a:ext cx="19656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03_08_Anchem+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1537983" y="473964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17.05.2021</a:t>
            </a:r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6337301" y="4774168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18.10.2021</a:t>
            </a:r>
            <a:endParaRPr lang="pl-PL" dirty="0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61752"/>
              </p:ext>
            </p:extLst>
          </p:nvPr>
        </p:nvGraphicFramePr>
        <p:xfrm>
          <a:off x="3906980" y="973474"/>
          <a:ext cx="4537364" cy="815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3015">
                  <a:extLst>
                    <a:ext uri="{9D8B030D-6E8A-4147-A177-3AD203B41FA5}">
                      <a16:colId xmlns:a16="http://schemas.microsoft.com/office/drawing/2014/main" val="21840918"/>
                    </a:ext>
                  </a:extLst>
                </a:gridCol>
                <a:gridCol w="1528006">
                  <a:extLst>
                    <a:ext uri="{9D8B030D-6E8A-4147-A177-3AD203B41FA5}">
                      <a16:colId xmlns:a16="http://schemas.microsoft.com/office/drawing/2014/main" val="2788225919"/>
                    </a:ext>
                  </a:extLst>
                </a:gridCol>
                <a:gridCol w="1516343">
                  <a:extLst>
                    <a:ext uri="{9D8B030D-6E8A-4147-A177-3AD203B41FA5}">
                      <a16:colId xmlns:a16="http://schemas.microsoft.com/office/drawing/2014/main" val="194611386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WARTOŚĆ UMOWY BRUTTO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WYKORZYSTANE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BRAKUJE do ( 50 % umowy)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0982447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 smtClean="0">
                          <a:effectLst/>
                        </a:rPr>
                        <a:t>66 567,6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 smtClean="0">
                          <a:effectLst/>
                        </a:rPr>
                        <a:t>15 670,2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 smtClean="0">
                          <a:effectLst/>
                        </a:rPr>
                        <a:t>17 613,6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36866100"/>
                  </a:ext>
                </a:extLst>
              </a:tr>
            </a:tbl>
          </a:graphicData>
        </a:graphic>
      </p:graphicFrame>
      <p:sp>
        <p:nvSpPr>
          <p:cNvPr id="2" name="Prostokąt 1"/>
          <p:cNvSpPr/>
          <p:nvPr/>
        </p:nvSpPr>
        <p:spPr>
          <a:xfrm>
            <a:off x="847077" y="1470539"/>
            <a:ext cx="123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30.11.2021</a:t>
            </a:r>
          </a:p>
        </p:txBody>
      </p:sp>
    </p:spTree>
    <p:extLst>
      <p:ext uri="{BB962C8B-B14F-4D97-AF65-F5344CB8AC3E}">
        <p14:creationId xmlns:p14="http://schemas.microsoft.com/office/powerpoint/2010/main" val="351357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632955"/>
              </p:ext>
            </p:extLst>
          </p:nvPr>
        </p:nvGraphicFramePr>
        <p:xfrm>
          <a:off x="966352" y="1540793"/>
          <a:ext cx="7166264" cy="1520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2375">
                  <a:extLst>
                    <a:ext uri="{9D8B030D-6E8A-4147-A177-3AD203B41FA5}">
                      <a16:colId xmlns:a16="http://schemas.microsoft.com/office/drawing/2014/main" val="3853495029"/>
                    </a:ext>
                  </a:extLst>
                </a:gridCol>
                <a:gridCol w="893618">
                  <a:extLst>
                    <a:ext uri="{9D8B030D-6E8A-4147-A177-3AD203B41FA5}">
                      <a16:colId xmlns:a16="http://schemas.microsoft.com/office/drawing/2014/main" val="3448341944"/>
                    </a:ext>
                  </a:extLst>
                </a:gridCol>
                <a:gridCol w="1163782">
                  <a:extLst>
                    <a:ext uri="{9D8B030D-6E8A-4147-A177-3AD203B41FA5}">
                      <a16:colId xmlns:a16="http://schemas.microsoft.com/office/drawing/2014/main" val="2926091726"/>
                    </a:ext>
                  </a:extLst>
                </a:gridCol>
                <a:gridCol w="1163782">
                  <a:extLst>
                    <a:ext uri="{9D8B030D-6E8A-4147-A177-3AD203B41FA5}">
                      <a16:colId xmlns:a16="http://schemas.microsoft.com/office/drawing/2014/main" val="2683164695"/>
                    </a:ext>
                  </a:extLst>
                </a:gridCol>
                <a:gridCol w="1191491">
                  <a:extLst>
                    <a:ext uri="{9D8B030D-6E8A-4147-A177-3AD203B41FA5}">
                      <a16:colId xmlns:a16="http://schemas.microsoft.com/office/drawing/2014/main" val="1089879896"/>
                    </a:ext>
                  </a:extLst>
                </a:gridCol>
                <a:gridCol w="741216">
                  <a:extLst>
                    <a:ext uri="{9D8B030D-6E8A-4147-A177-3AD203B41FA5}">
                      <a16:colId xmlns:a16="http://schemas.microsoft.com/office/drawing/2014/main" val="933074946"/>
                    </a:ext>
                  </a:extLst>
                </a:gridCol>
              </a:tblGrid>
              <a:tr h="30175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 dirty="0">
                          <a:effectLst/>
                        </a:rPr>
                        <a:t>02_05_SIGMA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2021-12-31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1 533 651,06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592 906,52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174 046,44 zł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38,66%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9208058"/>
                  </a:ext>
                </a:extLst>
              </a:tr>
              <a:tr h="30175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>
                          <a:effectLst/>
                        </a:rPr>
                        <a:t>02_08_PERLAN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2021-12-31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756 488,64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92 033,57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286 210,75 zł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12,17%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16016300"/>
                  </a:ext>
                </a:extLst>
              </a:tr>
              <a:tr h="30175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>
                          <a:effectLst/>
                        </a:rPr>
                        <a:t>02_09_ABO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2021-12-31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195 208,73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80 743,11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16 861,26 zł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41,36%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33095538"/>
                  </a:ext>
                </a:extLst>
              </a:tr>
              <a:tr h="30175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>
                          <a:effectLst/>
                        </a:rPr>
                        <a:t>02_12_EURX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2021-12-31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305 137,17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82 654,77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69 913,82 zł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27,09%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01700677"/>
                  </a:ext>
                </a:extLst>
              </a:tr>
              <a:tr h="31336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 dirty="0">
                          <a:effectLst/>
                        </a:rPr>
                        <a:t>02_19_CHEMLAND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2021-12-31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21 910,02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5 760,97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5 194,04 zł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26,29%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03354282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b="0" dirty="0"/>
              <a:t>Podsumowanie działań</a:t>
            </a:r>
            <a:endParaRPr lang="en-US" b="0" dirty="0"/>
          </a:p>
          <a:p>
            <a:endParaRPr lang="en-US" b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6612" y="7412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12" name="Prostokąt 11"/>
          <p:cNvSpPr/>
          <p:nvPr/>
        </p:nvSpPr>
        <p:spPr>
          <a:xfrm>
            <a:off x="592702" y="985225"/>
            <a:ext cx="4496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/>
              <a:t>PAKIETY PRZETARGOWE DO DNIA </a:t>
            </a:r>
            <a:r>
              <a:rPr lang="pl-PL" b="1" dirty="0"/>
              <a:t>31.12.2021</a:t>
            </a:r>
          </a:p>
        </p:txBody>
      </p:sp>
    </p:spTree>
    <p:extLst>
      <p:ext uri="{BB962C8B-B14F-4D97-AF65-F5344CB8AC3E}">
        <p14:creationId xmlns:p14="http://schemas.microsoft.com/office/powerpoint/2010/main" val="95075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b="0" dirty="0"/>
              <a:t>Podsumowanie działań</a:t>
            </a:r>
            <a:endParaRPr lang="en-US" b="0" dirty="0"/>
          </a:p>
          <a:p>
            <a:endParaRPr lang="en-US" b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6612" y="7412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815321" y="933071"/>
            <a:ext cx="16946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/>
              <a:t>02_05_SIGMA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1537983" y="473964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17.05.2021</a:t>
            </a:r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6337301" y="4774168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18.10.2021</a:t>
            </a:r>
            <a:endParaRPr lang="pl-PL" dirty="0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527638"/>
              </p:ext>
            </p:extLst>
          </p:nvPr>
        </p:nvGraphicFramePr>
        <p:xfrm>
          <a:off x="3906980" y="973474"/>
          <a:ext cx="4537364" cy="815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3015">
                  <a:extLst>
                    <a:ext uri="{9D8B030D-6E8A-4147-A177-3AD203B41FA5}">
                      <a16:colId xmlns:a16="http://schemas.microsoft.com/office/drawing/2014/main" val="21840918"/>
                    </a:ext>
                  </a:extLst>
                </a:gridCol>
                <a:gridCol w="1528006">
                  <a:extLst>
                    <a:ext uri="{9D8B030D-6E8A-4147-A177-3AD203B41FA5}">
                      <a16:colId xmlns:a16="http://schemas.microsoft.com/office/drawing/2014/main" val="2788225919"/>
                    </a:ext>
                  </a:extLst>
                </a:gridCol>
                <a:gridCol w="1516343">
                  <a:extLst>
                    <a:ext uri="{9D8B030D-6E8A-4147-A177-3AD203B41FA5}">
                      <a16:colId xmlns:a16="http://schemas.microsoft.com/office/drawing/2014/main" val="194611386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WARTOŚĆ UMOWY BRUTTO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WYKORZYSTANE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BRAKUJE do ( 50 % umowy)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0982447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 smtClean="0">
                          <a:effectLst/>
                        </a:rPr>
                        <a:t>1 533 651,06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 smtClean="0">
                          <a:effectLst/>
                        </a:rPr>
                        <a:t>592 906,52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 smtClean="0">
                          <a:effectLst/>
                        </a:rPr>
                        <a:t>171 396,02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36866100"/>
                  </a:ext>
                </a:extLst>
              </a:tr>
            </a:tbl>
          </a:graphicData>
        </a:graphic>
      </p:graphicFrame>
      <p:graphicFrame>
        <p:nvGraphicFramePr>
          <p:cNvPr id="12" name="Wykres 11">
            <a:extLst>
              <a:ext uri="{FF2B5EF4-FFF2-40B4-BE49-F238E27FC236}">
                <a16:creationId xmlns:a16="http://schemas.microsoft.com/office/drawing/2014/main" id="{C69771CB-2015-4B8A-B8B5-DBC7370CD13C}"/>
              </a:ext>
              <a:ext uri="{147F2762-F138-4A5C-976F-8EAC2B608ADB}">
                <a16:predDERef xmlns:a16="http://schemas.microsoft.com/office/drawing/2014/main" pred="{6C52FE5E-E265-4C85-B160-081279E54D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4562079"/>
              </p:ext>
            </p:extLst>
          </p:nvPr>
        </p:nvGraphicFramePr>
        <p:xfrm>
          <a:off x="460168" y="2250151"/>
          <a:ext cx="3648075" cy="2386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Wykres 13">
            <a:extLst>
              <a:ext uri="{FF2B5EF4-FFF2-40B4-BE49-F238E27FC236}">
                <a16:creationId xmlns:a16="http://schemas.microsoft.com/office/drawing/2014/main" id="{BA7A86F2-7CB6-4E15-96E2-2D07624A316D}"/>
              </a:ext>
              <a:ext uri="{147F2762-F138-4A5C-976F-8EAC2B608ADB}">
                <a16:predDERef xmlns:a16="http://schemas.microsoft.com/office/drawing/2014/main" pred="{C69771CB-2015-4B8A-B8B5-DBC7370CD1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8930870"/>
              </p:ext>
            </p:extLst>
          </p:nvPr>
        </p:nvGraphicFramePr>
        <p:xfrm>
          <a:off x="5342683" y="2261581"/>
          <a:ext cx="3712845" cy="2377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Prostokąt 15"/>
          <p:cNvSpPr/>
          <p:nvPr/>
        </p:nvSpPr>
        <p:spPr>
          <a:xfrm>
            <a:off x="847077" y="1470539"/>
            <a:ext cx="123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31.12.2021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803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10339</TotalTime>
  <Words>617</Words>
  <Application>Microsoft Office PowerPoint</Application>
  <PresentationFormat>Pokaz na ekranie (16:9)</PresentationFormat>
  <Paragraphs>272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2" baseType="lpstr">
      <vt:lpstr>宋体</vt:lpstr>
      <vt:lpstr>Arial</vt:lpstr>
      <vt:lpstr>Calibri</vt:lpstr>
      <vt:lpstr>Lato-Regular</vt:lpstr>
      <vt:lpstr>Times New Roman</vt:lpstr>
      <vt:lpstr>Wingdings</vt:lpstr>
      <vt:lpstr>Office Theme</vt:lpstr>
      <vt:lpstr>Zamówienia publiczne 2021 Wydział Nauk Biologicznych i Weterynaryjnych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Slidetorial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Slidetorial</dc:creator>
  <cp:lastModifiedBy>Agnieszka Siejka (siejka)</cp:lastModifiedBy>
  <cp:revision>167</cp:revision>
  <dcterms:created xsi:type="dcterms:W3CDTF">2016-12-06T12:50:57Z</dcterms:created>
  <dcterms:modified xsi:type="dcterms:W3CDTF">2021-10-22T12:12:22Z</dcterms:modified>
</cp:coreProperties>
</file>